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Black Han Sans" panose="020B0600000101010101" charset="-127"/>
      <p:regular r:id="rId20"/>
    </p:embeddedFont>
    <p:embeddedFont>
      <p:font typeface="Do Hyeon" panose="020B0600000101010101" charset="-127"/>
      <p:regular r:id="rId21"/>
    </p:embeddedFont>
    <p:embeddedFont>
      <p:font typeface="Gowun Dodum" panose="020B0600000101010101" charset="-127"/>
      <p:regular r:id="rId22"/>
    </p:embeddedFont>
    <p:embeddedFont>
      <p:font typeface="Gugi" panose="020B0600000101010101" charset="-127"/>
      <p:regular r:id="rId23"/>
    </p:embeddedFont>
    <p:embeddedFont>
      <p:font typeface="IBM Plex Sans KR" panose="020B0600000101010101" charset="-127"/>
      <p:regular r:id="rId24"/>
      <p:bold r:id="rId25"/>
    </p:embeddedFont>
    <p:embeddedFont>
      <p:font typeface="Jua" panose="020B0600000101010101" charset="-127"/>
      <p:regular r:id="rId26"/>
    </p:embeddedFont>
    <p:embeddedFont>
      <p:font typeface="Noto Sans KR" panose="020B0600000101010101" charset="-127"/>
      <p:regular r:id="rId27"/>
      <p:bold r:id="rId28"/>
    </p:embeddedFont>
    <p:embeddedFont>
      <p:font typeface="Malgun Gothic" panose="020B0503020000020004" pitchFamily="50" charset="-127"/>
      <p:regular r:id="rId29"/>
      <p:bold r:id="rId30"/>
    </p:embeddedFont>
    <p:embeddedFont>
      <p:font typeface="Comfortaa" panose="020B0600000101010101" charset="0"/>
      <p:regular r:id="rId31"/>
      <p:bold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Silkscreen" panose="020B0600000101010101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92" autoAdjust="0"/>
  </p:normalViewPr>
  <p:slideViewPr>
    <p:cSldViewPr snapToGrid="0">
      <p:cViewPr varScale="1">
        <p:scale>
          <a:sx n="91" d="100"/>
          <a:sy n="91" d="100"/>
        </p:scale>
        <p:origin x="3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1ee50bf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2" name="Google Shape;82;g281ee50bf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0908e74e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g280908e74e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0908e74e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9" name="Google Shape;489;g280908e74e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1ee50bf5a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519" name="Google Shape;519;g281ee50bf5a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557" name="Google Shape;5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81ee50bf5a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g281ee50bf5a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0908e74e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620" name="Google Shape;620;g280908e74e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80908e74e2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1" name="Google Shape;721;g280908e74e2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0908e74e2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280908e74e2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0908e74e2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280908e74e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77ea3ff9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181" name="Google Shape;181;g2477ea3ff9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0908e7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g280908e7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1ee50bf5a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g281ee50bf5a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77ea3ff9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290" name="Google Shape;290;g2477ea3ff9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77ea3ff9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334" name="Google Shape;334;g2477ea3ff9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1ee50bf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g281ee50bf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797691" y="2558712"/>
            <a:ext cx="8603099" cy="1500498"/>
            <a:chOff x="4347915" y="2886075"/>
            <a:chExt cx="3496200" cy="609785"/>
          </a:xfrm>
        </p:grpSpPr>
        <p:sp>
          <p:nvSpPr>
            <p:cNvPr id="85" name="Google Shape;85;p13"/>
            <p:cNvSpPr/>
            <p:nvPr/>
          </p:nvSpPr>
          <p:spPr>
            <a:xfrm>
              <a:off x="4565650" y="3348860"/>
              <a:ext cx="3086100" cy="147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[ AI </a:t>
              </a:r>
              <a:r>
                <a:rPr lang="en-US" sz="12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빅데이터융합</a:t>
              </a:r>
              <a:r>
                <a:rPr lang="en-US" sz="12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웹개발자</a:t>
              </a:r>
              <a:r>
                <a:rPr lang="en-US" sz="12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양성과정</a:t>
              </a:r>
              <a:r>
                <a:rPr lang="en-US" sz="12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]</a:t>
              </a:r>
              <a:r>
                <a:rPr lang="en-US" sz="1200" b="1" dirty="0">
                  <a:solidFill>
                    <a:schemeClr val="lt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 </a:t>
              </a:r>
              <a:r>
                <a:rPr lang="en-US" sz="1200" b="1" dirty="0" err="1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박성은</a:t>
              </a:r>
              <a:r>
                <a:rPr lang="en-US" sz="1200" b="1" dirty="0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200" b="1" dirty="0" err="1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김도희</a:t>
              </a:r>
              <a:r>
                <a:rPr lang="en-US" sz="1200" b="1" dirty="0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200" b="1" dirty="0" err="1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송민정</a:t>
              </a:r>
              <a:r>
                <a:rPr lang="en-US" sz="1200" b="1" dirty="0">
                  <a:solidFill>
                    <a:srgbClr val="0B539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</a:t>
              </a:r>
              <a:endParaRPr sz="1800" b="1" dirty="0">
                <a:solidFill>
                  <a:srgbClr val="0B5394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347915" y="2886075"/>
              <a:ext cx="3496200" cy="46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7" name="Google Shape;87;p13"/>
            <p:cNvGrpSpPr/>
            <p:nvPr/>
          </p:nvGrpSpPr>
          <p:grpSpPr>
            <a:xfrm>
              <a:off x="7410185" y="2912375"/>
              <a:ext cx="400941" cy="400941"/>
              <a:chOff x="7501941" y="3018260"/>
              <a:chExt cx="295200" cy="295200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7501941" y="3018260"/>
                <a:ext cx="295200" cy="295200"/>
              </a:xfrm>
              <a:prstGeom prst="ellipse">
                <a:avLst/>
              </a:prstGeom>
              <a:solidFill>
                <a:srgbClr val="2DDB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7557364" y="3074696"/>
                <a:ext cx="189655" cy="186631"/>
              </a:xfrm>
              <a:custGeom>
                <a:avLst/>
                <a:gdLst/>
                <a:ahLst/>
                <a:cxnLst/>
                <a:rect l="l" t="t" r="r" b="b"/>
                <a:pathLst>
                  <a:path w="337165" h="331788" extrusionOk="0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l="7080" t="11943" r="13986" b="12269"/>
          <a:stretch/>
        </p:blipFill>
        <p:spPr>
          <a:xfrm>
            <a:off x="2515750" y="2770900"/>
            <a:ext cx="2444400" cy="7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5009523" y="3047340"/>
            <a:ext cx="438369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err="1">
                <a:solidFill>
                  <a:srgbClr val="134F5C"/>
                </a:solidFill>
                <a:latin typeface="Jua"/>
                <a:ea typeface="Jua"/>
                <a:cs typeface="Jua"/>
                <a:sym typeface="Jua"/>
              </a:rPr>
              <a:t>비트너</a:t>
            </a:r>
            <a:r>
              <a:rPr lang="ko-KR" altLang="en-US" sz="2200" dirty="0">
                <a:solidFill>
                  <a:srgbClr val="134F5C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altLang="ko-KR" sz="2200" dirty="0">
                <a:solidFill>
                  <a:srgbClr val="134F5C"/>
                </a:solidFill>
                <a:latin typeface="Jua"/>
                <a:ea typeface="Jua"/>
                <a:cs typeface="Jua"/>
                <a:sym typeface="Jua"/>
              </a:rPr>
              <a:t>:: </a:t>
            </a:r>
            <a:r>
              <a:rPr lang="ko-KR" altLang="en-US" sz="2200" dirty="0">
                <a:solidFill>
                  <a:srgbClr val="2DDBA6"/>
                </a:solidFill>
                <a:latin typeface="Jua"/>
                <a:ea typeface="Jua"/>
                <a:cs typeface="Jua"/>
                <a:sym typeface="Jua"/>
              </a:rPr>
              <a:t>영양제 </a:t>
            </a:r>
            <a:r>
              <a:rPr lang="ko-KR" altLang="en-US" sz="2200" dirty="0" err="1">
                <a:solidFill>
                  <a:srgbClr val="2DDBA6"/>
                </a:solidFill>
                <a:latin typeface="Jua"/>
                <a:ea typeface="Jua"/>
                <a:cs typeface="Jua"/>
                <a:sym typeface="Jua"/>
              </a:rPr>
              <a:t>챗봇</a:t>
            </a:r>
            <a:r>
              <a:rPr lang="ko-KR" altLang="en-US" sz="2200" dirty="0">
                <a:solidFill>
                  <a:srgbClr val="2DDBA6"/>
                </a:solidFill>
                <a:latin typeface="Jua"/>
                <a:ea typeface="Jua"/>
                <a:cs typeface="Jua"/>
                <a:sym typeface="Jua"/>
              </a:rPr>
              <a:t> 웹프로젝트</a:t>
            </a:r>
            <a:r>
              <a:rPr lang="ko-KR" altLang="en-US" sz="2200" dirty="0">
                <a:solidFill>
                  <a:srgbClr val="45818E"/>
                </a:solidFill>
                <a:latin typeface="Jua"/>
                <a:ea typeface="Jua"/>
                <a:cs typeface="Jua"/>
                <a:sym typeface="Jua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"/>
          <p:cNvSpPr/>
          <p:nvPr/>
        </p:nvSpPr>
        <p:spPr>
          <a:xfrm>
            <a:off x="234455" y="185092"/>
            <a:ext cx="11723100" cy="6487800"/>
          </a:xfrm>
          <a:prstGeom prst="roundRect">
            <a:avLst>
              <a:gd name="adj" fmla="val 1304"/>
            </a:avLst>
          </a:prstGeom>
          <a:solidFill>
            <a:schemeClr val="lt1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14300" dir="2700000" sx="99000" sy="99000" algn="t" rotWithShape="0">
              <a:srgbClr val="2DDBA6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22"/>
          <p:cNvSpPr/>
          <p:nvPr/>
        </p:nvSpPr>
        <p:spPr>
          <a:xfrm>
            <a:off x="234505" y="185167"/>
            <a:ext cx="11722989" cy="499274"/>
          </a:xfrm>
          <a:prstGeom prst="round2SameRect">
            <a:avLst>
              <a:gd name="adj1" fmla="val 19078"/>
              <a:gd name="adj2" fmla="val 0"/>
            </a:avLst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3" name="Google Shape;413;p22"/>
          <p:cNvGrpSpPr/>
          <p:nvPr/>
        </p:nvGrpSpPr>
        <p:grpSpPr>
          <a:xfrm>
            <a:off x="9886950" y="341006"/>
            <a:ext cx="169280" cy="194571"/>
            <a:chOff x="1039" y="1681"/>
            <a:chExt cx="1071" cy="1231"/>
          </a:xfrm>
        </p:grpSpPr>
        <p:sp>
          <p:nvSpPr>
            <p:cNvPr id="414" name="Google Shape;414;p22"/>
            <p:cNvSpPr/>
            <p:nvPr/>
          </p:nvSpPr>
          <p:spPr>
            <a:xfrm>
              <a:off x="1039" y="1681"/>
              <a:ext cx="1071" cy="1099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8" name="Google Shape;418;p22"/>
          <p:cNvSpPr/>
          <p:nvPr/>
        </p:nvSpPr>
        <p:spPr>
          <a:xfrm>
            <a:off x="11012257" y="367490"/>
            <a:ext cx="141603" cy="141603"/>
          </a:xfrm>
          <a:custGeom>
            <a:avLst/>
            <a:gdLst/>
            <a:ahLst/>
            <a:cxnLst/>
            <a:rect l="l" t="t" r="r" b="b"/>
            <a:pathLst>
              <a:path w="6502401" h="6502400" extrusionOk="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9" name="Google Shape;419;p22"/>
          <p:cNvGrpSpPr/>
          <p:nvPr/>
        </p:nvGrpSpPr>
        <p:grpSpPr>
          <a:xfrm>
            <a:off x="10302346" y="340640"/>
            <a:ext cx="75601" cy="195303"/>
            <a:chOff x="2375" y="2182"/>
            <a:chExt cx="144" cy="372"/>
          </a:xfrm>
        </p:grpSpPr>
        <p:sp>
          <p:nvSpPr>
            <p:cNvPr id="420" name="Google Shape;420;p22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/>
              <a:ahLst/>
              <a:cxnLst/>
              <a:rect l="l" t="t" r="r" b="b"/>
              <a:pathLst>
                <a:path w="296" h="631" extrusionOk="0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/>
              <a:ahLst/>
              <a:cxnLst/>
              <a:rect l="l" t="t" r="r" b="b"/>
              <a:pathLst>
                <a:path w="429" h="274" extrusionOk="0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5" name="Google Shape;425;p22"/>
          <p:cNvSpPr/>
          <p:nvPr/>
        </p:nvSpPr>
        <p:spPr>
          <a:xfrm>
            <a:off x="10624062" y="375307"/>
            <a:ext cx="142080" cy="125968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6" name="Google Shape;426;p22"/>
          <p:cNvGrpSpPr/>
          <p:nvPr/>
        </p:nvGrpSpPr>
        <p:grpSpPr>
          <a:xfrm>
            <a:off x="11399975" y="356755"/>
            <a:ext cx="177663" cy="163073"/>
            <a:chOff x="2577" y="1104"/>
            <a:chExt cx="414" cy="380"/>
          </a:xfrm>
        </p:grpSpPr>
        <p:sp>
          <p:nvSpPr>
            <p:cNvPr id="427" name="Google Shape;427;p22"/>
            <p:cNvSpPr/>
            <p:nvPr/>
          </p:nvSpPr>
          <p:spPr>
            <a:xfrm>
              <a:off x="2577" y="1104"/>
              <a:ext cx="353" cy="380"/>
            </a:xfrm>
            <a:custGeom>
              <a:avLst/>
              <a:gdLst/>
              <a:ahLst/>
              <a:cxnLst/>
              <a:rect l="l" t="t" r="r" b="b"/>
              <a:pathLst>
                <a:path w="1058" h="1141" extrusionOk="0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643" y="1129"/>
              <a:ext cx="261" cy="261"/>
            </a:xfrm>
            <a:custGeom>
              <a:avLst/>
              <a:gdLst/>
              <a:ahLst/>
              <a:cxnLst/>
              <a:rect l="l" t="t" r="r" b="b"/>
              <a:pathLst>
                <a:path w="781" h="782" extrusionOk="0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/>
              <a:ahLst/>
              <a:cxnLst/>
              <a:rect l="l" t="t" r="r" b="b"/>
              <a:pathLst>
                <a:path w="203" h="19" extrusionOk="0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/>
              <a:ahLst/>
              <a:cxnLst/>
              <a:rect l="l" t="t" r="r" b="b"/>
              <a:pathLst>
                <a:path w="203" h="19" extrusionOk="0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/>
              <a:ahLst/>
              <a:cxnLst/>
              <a:rect l="l" t="t" r="r" b="b"/>
              <a:pathLst>
                <a:path w="134" h="19" extrusionOk="0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2" name="Google Shape;432;p22"/>
          <p:cNvSpPr/>
          <p:nvPr/>
        </p:nvSpPr>
        <p:spPr>
          <a:xfrm>
            <a:off x="535895" y="254804"/>
            <a:ext cx="3496169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rPr>
              <a:t> 프로젝트과정 - 데이터 크롤링</a:t>
            </a:r>
            <a:endParaRPr sz="1200" b="1" i="1" u="none" strike="noStrike" cap="none">
              <a:solidFill>
                <a:srgbClr val="3D5374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433" name="Google Shape;433;p22"/>
          <p:cNvSpPr/>
          <p:nvPr/>
        </p:nvSpPr>
        <p:spPr>
          <a:xfrm>
            <a:off x="3689921" y="284204"/>
            <a:ext cx="295275" cy="295275"/>
          </a:xfrm>
          <a:prstGeom prst="ellipse">
            <a:avLst/>
          </a:prstGeom>
          <a:solidFill>
            <a:srgbClr val="3D53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3745344" y="340640"/>
            <a:ext cx="189477" cy="186455"/>
          </a:xfrm>
          <a:custGeom>
            <a:avLst/>
            <a:gdLst/>
            <a:ahLst/>
            <a:cxnLst/>
            <a:rect l="l" t="t" r="r" b="b"/>
            <a:pathLst>
              <a:path w="337165" h="331788" extrusionOk="0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8489200" y="3690450"/>
            <a:ext cx="92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owun Dodum"/>
                <a:ea typeface="Gowun Dodum"/>
                <a:cs typeface="Gowun Dodum"/>
                <a:sym typeface="Gowun Dodum"/>
              </a:rPr>
              <a:t>영양제.df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10384500" y="3690450"/>
            <a:ext cx="13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Gowun Dodum"/>
                <a:ea typeface="Gowun Dodum"/>
                <a:cs typeface="Gowun Dodum"/>
                <a:sym typeface="Gowun Dodum"/>
              </a:rPr>
              <a:t>Data Storage</a:t>
            </a:r>
            <a:endParaRPr sz="12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437" name="Google Shape;437;p22"/>
          <p:cNvGrpSpPr/>
          <p:nvPr/>
        </p:nvGrpSpPr>
        <p:grpSpPr>
          <a:xfrm>
            <a:off x="465725" y="1663900"/>
            <a:ext cx="11260525" cy="4268175"/>
            <a:chOff x="457200" y="1745300"/>
            <a:chExt cx="11260525" cy="4268175"/>
          </a:xfrm>
        </p:grpSpPr>
        <p:pic>
          <p:nvPicPr>
            <p:cNvPr id="438" name="Google Shape;43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9300" y="2816388"/>
              <a:ext cx="1724124" cy="8191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9" name="Google Shape;439;p22"/>
            <p:cNvCxnSpPr/>
            <p:nvPr/>
          </p:nvCxnSpPr>
          <p:spPr>
            <a:xfrm>
              <a:off x="2092475" y="3263275"/>
              <a:ext cx="521700" cy="10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440" name="Google Shape;44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76400" y="2655300"/>
              <a:ext cx="1141325" cy="114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8625" y="2663174"/>
              <a:ext cx="1027275" cy="102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89375" y="2858800"/>
              <a:ext cx="1587424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" y="2811750"/>
              <a:ext cx="1456312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2"/>
            <p:cNvPicPr preferRelativeResize="0"/>
            <p:nvPr/>
          </p:nvPicPr>
          <p:blipFill rotWithShape="1">
            <a:blip r:embed="rId8">
              <a:alphaModFix/>
            </a:blip>
            <a:srcRect l="28814" t="15221" r="56166" b="33178"/>
            <a:stretch/>
          </p:blipFill>
          <p:spPr>
            <a:xfrm>
              <a:off x="4176788" y="1745300"/>
              <a:ext cx="1638200" cy="28630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5" name="Google Shape;445;p22"/>
            <p:cNvCxnSpPr/>
            <p:nvPr/>
          </p:nvCxnSpPr>
          <p:spPr>
            <a:xfrm>
              <a:off x="7747750" y="3225500"/>
              <a:ext cx="5901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6" name="Google Shape;446;p22"/>
            <p:cNvCxnSpPr/>
            <p:nvPr/>
          </p:nvCxnSpPr>
          <p:spPr>
            <a:xfrm rot="10800000" flipH="1">
              <a:off x="9669700" y="3220875"/>
              <a:ext cx="702900" cy="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7" name="Google Shape;447;p22"/>
            <p:cNvCxnSpPr>
              <a:endCxn id="444" idx="2"/>
            </p:cNvCxnSpPr>
            <p:nvPr/>
          </p:nvCxnSpPr>
          <p:spPr>
            <a:xfrm>
              <a:off x="1388387" y="3734124"/>
              <a:ext cx="3607500" cy="874200"/>
            </a:xfrm>
            <a:prstGeom prst="bentConnector4">
              <a:avLst>
                <a:gd name="adj1" fmla="val -284"/>
                <a:gd name="adj2" fmla="val 252588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48" name="Google Shape;448;p22"/>
            <p:cNvSpPr txBox="1"/>
            <p:nvPr/>
          </p:nvSpPr>
          <p:spPr>
            <a:xfrm>
              <a:off x="2393350" y="5555675"/>
              <a:ext cx="15873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owun Dodum"/>
                  <a:ea typeface="Gowun Dodum"/>
                  <a:cs typeface="Gowun Dodum"/>
                  <a:sym typeface="Gowun Dodum"/>
                </a:rPr>
                <a:t>Data collection</a:t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grpSp>
          <p:nvGrpSpPr>
            <p:cNvPr id="449" name="Google Shape;449;p22"/>
            <p:cNvGrpSpPr/>
            <p:nvPr/>
          </p:nvGrpSpPr>
          <p:grpSpPr>
            <a:xfrm>
              <a:off x="5184939" y="4059750"/>
              <a:ext cx="3767311" cy="1892655"/>
              <a:chOff x="5184939" y="4059750"/>
              <a:chExt cx="3767311" cy="1892655"/>
            </a:xfrm>
          </p:grpSpPr>
          <p:cxnSp>
            <p:nvCxnSpPr>
              <p:cNvPr id="450" name="Google Shape;450;p22"/>
              <p:cNvCxnSpPr/>
              <p:nvPr/>
            </p:nvCxnSpPr>
            <p:spPr>
              <a:xfrm>
                <a:off x="5184939" y="4609305"/>
                <a:ext cx="0" cy="134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88888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22"/>
              <p:cNvCxnSpPr/>
              <p:nvPr/>
            </p:nvCxnSpPr>
            <p:spPr>
              <a:xfrm rot="10800000">
                <a:off x="5199625" y="5942525"/>
                <a:ext cx="373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22"/>
              <p:cNvCxnSpPr/>
              <p:nvPr/>
            </p:nvCxnSpPr>
            <p:spPr>
              <a:xfrm rot="10800000">
                <a:off x="8952250" y="4059750"/>
                <a:ext cx="0" cy="188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53" name="Google Shape;453;p22"/>
            <p:cNvSpPr txBox="1"/>
            <p:nvPr/>
          </p:nvSpPr>
          <p:spPr>
            <a:xfrm>
              <a:off x="6404639" y="5555675"/>
              <a:ext cx="15873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owun Dodum"/>
                  <a:ea typeface="Gowun Dodum"/>
                  <a:cs typeface="Gowun Dodum"/>
                  <a:sym typeface="Gowun Dodum"/>
                </a:rPr>
                <a:t>Data Processing</a:t>
              </a:r>
              <a:endParaRPr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3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459" name="Google Shape;459;p23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0" name="Google Shape;460;p23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461" name="Google Shape;461;p23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65" name="Google Shape;465;p23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6" name="Google Shape;466;p23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467" name="Google Shape;467;p23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72" name="Google Shape;472;p23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73" name="Google Shape;473;p23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474" name="Google Shape;474;p23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79" name="Google Shape;479;p23"/>
          <p:cNvPicPr preferRelativeResize="0"/>
          <p:nvPr/>
        </p:nvPicPr>
        <p:blipFill rotWithShape="1">
          <a:blip r:embed="rId3">
            <a:alphaModFix/>
          </a:blip>
          <a:srcRect l="3213"/>
          <a:stretch/>
        </p:blipFill>
        <p:spPr>
          <a:xfrm>
            <a:off x="463125" y="447662"/>
            <a:ext cx="5240649" cy="5784576"/>
          </a:xfrm>
          <a:prstGeom prst="rect">
            <a:avLst/>
          </a:prstGeom>
          <a:noFill/>
          <a:ln w="12700" cap="flat" cmpd="sng">
            <a:solidFill>
              <a:srgbClr val="2DDBA6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480" name="Google Shape;480;p23"/>
          <p:cNvPicPr preferRelativeResize="0"/>
          <p:nvPr/>
        </p:nvPicPr>
        <p:blipFill rotWithShape="1">
          <a:blip r:embed="rId4">
            <a:alphaModFix/>
          </a:blip>
          <a:srcRect l="2766" r="34936" b="46734"/>
          <a:stretch/>
        </p:blipFill>
        <p:spPr>
          <a:xfrm>
            <a:off x="6081212" y="447675"/>
            <a:ext cx="5587225" cy="3205151"/>
          </a:xfrm>
          <a:prstGeom prst="rect">
            <a:avLst/>
          </a:prstGeom>
          <a:noFill/>
          <a:ln w="12700" cap="flat" cmpd="sng">
            <a:solidFill>
              <a:srgbClr val="2DDBA6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481" name="Google Shape;4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475" y="4809475"/>
            <a:ext cx="5662350" cy="102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23"/>
          <p:cNvCxnSpPr>
            <a:stCxn id="479" idx="3"/>
            <a:endCxn id="480" idx="1"/>
          </p:cNvCxnSpPr>
          <p:nvPr/>
        </p:nvCxnSpPr>
        <p:spPr>
          <a:xfrm rot="10800000" flipH="1">
            <a:off x="5703774" y="2050250"/>
            <a:ext cx="377400" cy="1289700"/>
          </a:xfrm>
          <a:prstGeom prst="curvedConnector3">
            <a:avLst>
              <a:gd name="adj1" fmla="val 46238"/>
            </a:avLst>
          </a:prstGeom>
          <a:noFill/>
          <a:ln w="38100" cap="flat" cmpd="sng">
            <a:solidFill>
              <a:srgbClr val="29C0C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p23"/>
          <p:cNvSpPr/>
          <p:nvPr/>
        </p:nvSpPr>
        <p:spPr>
          <a:xfrm>
            <a:off x="463125" y="454225"/>
            <a:ext cx="5258400" cy="5784600"/>
          </a:xfrm>
          <a:prstGeom prst="rect">
            <a:avLst/>
          </a:prstGeom>
          <a:noFill/>
          <a:ln w="28575" cap="flat" cmpd="sng">
            <a:solidFill>
              <a:srgbClr val="13C4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23"/>
          <p:cNvSpPr/>
          <p:nvPr/>
        </p:nvSpPr>
        <p:spPr>
          <a:xfrm>
            <a:off x="6092050" y="454225"/>
            <a:ext cx="5587200" cy="3205200"/>
          </a:xfrm>
          <a:prstGeom prst="rect">
            <a:avLst/>
          </a:prstGeom>
          <a:noFill/>
          <a:ln w="28575" cap="flat" cmpd="sng">
            <a:solidFill>
              <a:srgbClr val="13C4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23"/>
          <p:cNvSpPr/>
          <p:nvPr/>
        </p:nvSpPr>
        <p:spPr>
          <a:xfrm>
            <a:off x="6002975" y="4738250"/>
            <a:ext cx="5780400" cy="1175700"/>
          </a:xfrm>
          <a:prstGeom prst="frame">
            <a:avLst>
              <a:gd name="adj1" fmla="val 5265"/>
            </a:avLst>
          </a:prstGeom>
          <a:noFill/>
          <a:ln w="28575" cap="flat" cmpd="sng">
            <a:solidFill>
              <a:srgbClr val="76FF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6" name="Google Shape;4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747975" y="3948863"/>
            <a:ext cx="537350" cy="5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24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492" name="Google Shape;492;p24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3" name="Google Shape;493;p24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494" name="Google Shape;494;p24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5" name="Google Shape;495;p24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6" name="Google Shape;496;p24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7" name="Google Shape;497;p24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8" name="Google Shape;498;p24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9" name="Google Shape;499;p24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500" name="Google Shape;500;p24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1" name="Google Shape;501;p24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2" name="Google Shape;502;p24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3" name="Google Shape;503;p24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4" name="Google Shape;504;p24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05" name="Google Shape;505;p24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6" name="Google Shape;506;p24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8" name="Google Shape;508;p24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9" name="Google Shape;509;p24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0" name="Google Shape;510;p24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1" name="Google Shape;511;p24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12" name="Google Shape;512;p24"/>
          <p:cNvPicPr preferRelativeResize="0"/>
          <p:nvPr/>
        </p:nvPicPr>
        <p:blipFill rotWithShape="1">
          <a:blip r:embed="rId3">
            <a:alphaModFix/>
          </a:blip>
          <a:srcRect l="2391" t="53533"/>
          <a:stretch/>
        </p:blipFill>
        <p:spPr>
          <a:xfrm>
            <a:off x="1778975" y="466825"/>
            <a:ext cx="8418949" cy="2689026"/>
          </a:xfrm>
          <a:prstGeom prst="rect">
            <a:avLst/>
          </a:prstGeom>
          <a:noFill/>
          <a:ln w="12700" cap="flat" cmpd="sng">
            <a:solidFill>
              <a:srgbClr val="2DDBA6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13" name="Google Shape;513;p24"/>
          <p:cNvPicPr preferRelativeResize="0"/>
          <p:nvPr/>
        </p:nvPicPr>
        <p:blipFill rotWithShape="1">
          <a:blip r:embed="rId4">
            <a:alphaModFix/>
          </a:blip>
          <a:srcRect r="1835"/>
          <a:stretch/>
        </p:blipFill>
        <p:spPr>
          <a:xfrm>
            <a:off x="1778975" y="3823229"/>
            <a:ext cx="8597100" cy="2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4"/>
          <p:cNvSpPr/>
          <p:nvPr/>
        </p:nvSpPr>
        <p:spPr>
          <a:xfrm>
            <a:off x="1778975" y="480454"/>
            <a:ext cx="8439000" cy="2688900"/>
          </a:xfrm>
          <a:prstGeom prst="rect">
            <a:avLst/>
          </a:prstGeom>
          <a:noFill/>
          <a:ln w="38100" cap="flat" cmpd="sng">
            <a:solidFill>
              <a:srgbClr val="13C4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24"/>
          <p:cNvSpPr/>
          <p:nvPr/>
        </p:nvSpPr>
        <p:spPr>
          <a:xfrm>
            <a:off x="1701150" y="3723900"/>
            <a:ext cx="8790600" cy="2688900"/>
          </a:xfrm>
          <a:prstGeom prst="frame">
            <a:avLst>
              <a:gd name="adj1" fmla="val 1325"/>
            </a:avLst>
          </a:prstGeom>
          <a:noFill/>
          <a:ln w="9525" cap="flat" cmpd="sng">
            <a:solidFill>
              <a:srgbClr val="1EDB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6" name="Google Shape;5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544325" y="2879091"/>
            <a:ext cx="888250" cy="9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5"/>
          <p:cNvSpPr/>
          <p:nvPr/>
        </p:nvSpPr>
        <p:spPr>
          <a:xfrm>
            <a:off x="234455" y="185092"/>
            <a:ext cx="11723100" cy="6487800"/>
          </a:xfrm>
          <a:prstGeom prst="roundRect">
            <a:avLst>
              <a:gd name="adj" fmla="val 1304"/>
            </a:avLst>
          </a:prstGeom>
          <a:solidFill>
            <a:schemeClr val="lt1"/>
          </a:solidFill>
          <a:ln w="12700" cap="flat" cmpd="sng">
            <a:solidFill>
              <a:srgbClr val="2DDBA6"/>
            </a:solidFill>
            <a:prstDash val="dot"/>
            <a:miter lim="800000"/>
            <a:headEnd type="none" w="sm" len="sm"/>
            <a:tailEnd type="none" w="sm" len="sm"/>
          </a:ln>
          <a:effectLst>
            <a:outerShdw dist="114300" dir="2700000" sx="99000" sy="99000" algn="t" rotWithShape="0">
              <a:srgbClr val="2DDBA6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5"/>
          <p:cNvSpPr/>
          <p:nvPr/>
        </p:nvSpPr>
        <p:spPr>
          <a:xfrm>
            <a:off x="234505" y="185167"/>
            <a:ext cx="11723100" cy="499200"/>
          </a:xfrm>
          <a:prstGeom prst="round2SameRect">
            <a:avLst>
              <a:gd name="adj1" fmla="val 19078"/>
              <a:gd name="adj2" fmla="val 0"/>
            </a:avLst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3" name="Google Shape;523;p25"/>
          <p:cNvGrpSpPr/>
          <p:nvPr/>
        </p:nvGrpSpPr>
        <p:grpSpPr>
          <a:xfrm>
            <a:off x="9886950" y="341006"/>
            <a:ext cx="168804" cy="194488"/>
            <a:chOff x="1039" y="1681"/>
            <a:chExt cx="1068" cy="1230"/>
          </a:xfrm>
        </p:grpSpPr>
        <p:sp>
          <p:nvSpPr>
            <p:cNvPr id="524" name="Google Shape;524;p25"/>
            <p:cNvSpPr/>
            <p:nvPr/>
          </p:nvSpPr>
          <p:spPr>
            <a:xfrm>
              <a:off x="1039" y="1681"/>
              <a:ext cx="1068" cy="1097"/>
            </a:xfrm>
            <a:custGeom>
              <a:avLst/>
              <a:gdLst/>
              <a:ahLst/>
              <a:cxnLst/>
              <a:rect l="l" t="t" r="r" b="b"/>
              <a:pathLst>
                <a:path w="3212" h="3298" extrusionOk="0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1398" y="2746"/>
              <a:ext cx="213" cy="132"/>
            </a:xfrm>
            <a:custGeom>
              <a:avLst/>
              <a:gdLst/>
              <a:ahLst/>
              <a:cxnLst/>
              <a:rect l="l" t="t" r="r" b="b"/>
              <a:pathLst>
                <a:path w="635" h="398" extrusionOk="0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/>
              <a:ahLst/>
              <a:cxnLst/>
              <a:rect l="l" t="t" r="r" b="b"/>
              <a:pathLst>
                <a:path w="528" h="538" extrusionOk="0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1665" y="2702"/>
              <a:ext cx="205" cy="209"/>
            </a:xfrm>
            <a:custGeom>
              <a:avLst/>
              <a:gdLst/>
              <a:ahLst/>
              <a:cxnLst/>
              <a:rect l="l" t="t" r="r" b="b"/>
              <a:pathLst>
                <a:path w="613" h="630" extrusionOk="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8" name="Google Shape;528;p25"/>
          <p:cNvSpPr/>
          <p:nvPr/>
        </p:nvSpPr>
        <p:spPr>
          <a:xfrm>
            <a:off x="11012257" y="367490"/>
            <a:ext cx="146304" cy="146304"/>
          </a:xfrm>
          <a:custGeom>
            <a:avLst/>
            <a:gdLst/>
            <a:ahLst/>
            <a:cxnLst/>
            <a:rect l="l" t="t" r="r" b="b"/>
            <a:pathLst>
              <a:path w="6502401" h="6502400" extrusionOk="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9" name="Google Shape;529;p25"/>
          <p:cNvGrpSpPr/>
          <p:nvPr/>
        </p:nvGrpSpPr>
        <p:grpSpPr>
          <a:xfrm>
            <a:off x="10302346" y="340640"/>
            <a:ext cx="74888" cy="195358"/>
            <a:chOff x="2375" y="2182"/>
            <a:chExt cx="143" cy="372"/>
          </a:xfrm>
        </p:grpSpPr>
        <p:sp>
          <p:nvSpPr>
            <p:cNvPr id="530" name="Google Shape;530;p25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/>
              <a:ahLst/>
              <a:cxnLst/>
              <a:rect l="l" t="t" r="r" b="b"/>
              <a:pathLst>
                <a:path w="296" h="631" extrusionOk="0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2396" y="2425"/>
              <a:ext cx="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2396" y="2437"/>
              <a:ext cx="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2396" y="2405"/>
              <a:ext cx="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/>
              <a:ahLst/>
              <a:cxnLst/>
              <a:rect l="l" t="t" r="r" b="b"/>
              <a:pathLst>
                <a:path w="429" h="274" extrusionOk="0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5" name="Google Shape;535;p25"/>
          <p:cNvSpPr/>
          <p:nvPr/>
        </p:nvSpPr>
        <p:spPr>
          <a:xfrm>
            <a:off x="10624062" y="375307"/>
            <a:ext cx="142084" cy="125970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6" name="Google Shape;536;p25"/>
          <p:cNvGrpSpPr/>
          <p:nvPr/>
        </p:nvGrpSpPr>
        <p:grpSpPr>
          <a:xfrm>
            <a:off x="11399975" y="356755"/>
            <a:ext cx="177616" cy="162808"/>
            <a:chOff x="2577" y="1104"/>
            <a:chExt cx="414" cy="379"/>
          </a:xfrm>
        </p:grpSpPr>
        <p:sp>
          <p:nvSpPr>
            <p:cNvPr id="537" name="Google Shape;537;p25"/>
            <p:cNvSpPr/>
            <p:nvPr/>
          </p:nvSpPr>
          <p:spPr>
            <a:xfrm>
              <a:off x="2577" y="1104"/>
              <a:ext cx="352" cy="379"/>
            </a:xfrm>
            <a:custGeom>
              <a:avLst/>
              <a:gdLst/>
              <a:ahLst/>
              <a:cxnLst/>
              <a:rect l="l" t="t" r="r" b="b"/>
              <a:pathLst>
                <a:path w="1058" h="1141" extrusionOk="0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2643" y="1129"/>
              <a:ext cx="262" cy="262"/>
            </a:xfrm>
            <a:custGeom>
              <a:avLst/>
              <a:gdLst/>
              <a:ahLst/>
              <a:cxnLst/>
              <a:rect l="l" t="t" r="r" b="b"/>
              <a:pathLst>
                <a:path w="781" h="782" extrusionOk="0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/>
              <a:ahLst/>
              <a:cxnLst/>
              <a:rect l="l" t="t" r="r" b="b"/>
              <a:pathLst>
                <a:path w="203" h="19" extrusionOk="0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/>
              <a:ahLst/>
              <a:cxnLst/>
              <a:rect l="l" t="t" r="r" b="b"/>
              <a:pathLst>
                <a:path w="203" h="19" extrusionOk="0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/>
              <a:ahLst/>
              <a:cxnLst/>
              <a:rect l="l" t="t" r="r" b="b"/>
              <a:pathLst>
                <a:path w="134" h="19" extrusionOk="0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2" name="Google Shape;542;p25"/>
          <p:cNvSpPr/>
          <p:nvPr/>
        </p:nvSpPr>
        <p:spPr>
          <a:xfrm>
            <a:off x="535901" y="254800"/>
            <a:ext cx="4053000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rPr>
              <a:t> 프로젝트과정 - ChatBot 스킬 서버 구현</a:t>
            </a:r>
            <a:endParaRPr sz="1200" b="1" i="1" u="none" strike="noStrike" cap="none">
              <a:solidFill>
                <a:srgbClr val="3D5374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543" name="Google Shape;543;p25"/>
          <p:cNvSpPr/>
          <p:nvPr/>
        </p:nvSpPr>
        <p:spPr>
          <a:xfrm>
            <a:off x="4223321" y="284204"/>
            <a:ext cx="295200" cy="295200"/>
          </a:xfrm>
          <a:prstGeom prst="ellipse">
            <a:avLst/>
          </a:prstGeom>
          <a:solidFill>
            <a:srgbClr val="3D53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25"/>
          <p:cNvSpPr/>
          <p:nvPr/>
        </p:nvSpPr>
        <p:spPr>
          <a:xfrm>
            <a:off x="4278744" y="340640"/>
            <a:ext cx="189655" cy="186631"/>
          </a:xfrm>
          <a:custGeom>
            <a:avLst/>
            <a:gdLst/>
            <a:ahLst/>
            <a:cxnLst/>
            <a:rect l="l" t="t" r="r" b="b"/>
            <a:pathLst>
              <a:path w="337165" h="331788" extrusionOk="0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5" name="Google Shape;545;p25"/>
          <p:cNvCxnSpPr/>
          <p:nvPr/>
        </p:nvCxnSpPr>
        <p:spPr>
          <a:xfrm>
            <a:off x="2235475" y="3429025"/>
            <a:ext cx="27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46" name="Google Shape;546;p25"/>
          <p:cNvPicPr preferRelativeResize="0"/>
          <p:nvPr/>
        </p:nvPicPr>
        <p:blipFill rotWithShape="1">
          <a:blip r:embed="rId3">
            <a:alphaModFix/>
          </a:blip>
          <a:srcRect r="8858"/>
          <a:stretch/>
        </p:blipFill>
        <p:spPr>
          <a:xfrm>
            <a:off x="5006113" y="2549663"/>
            <a:ext cx="1972150" cy="162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25"/>
          <p:cNvCxnSpPr/>
          <p:nvPr/>
        </p:nvCxnSpPr>
        <p:spPr>
          <a:xfrm>
            <a:off x="7119838" y="3361150"/>
            <a:ext cx="261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48" name="Google Shape;5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0225" y="2688626"/>
            <a:ext cx="1480800" cy="14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5"/>
          <p:cNvPicPr preferRelativeResize="0"/>
          <p:nvPr/>
        </p:nvPicPr>
        <p:blipFill rotWithShape="1">
          <a:blip r:embed="rId5">
            <a:alphaModFix/>
          </a:blip>
          <a:srcRect l="23074" t="11412" r="23138" b="13993"/>
          <a:stretch/>
        </p:blipFill>
        <p:spPr>
          <a:xfrm>
            <a:off x="660625" y="2688625"/>
            <a:ext cx="1379000" cy="18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5"/>
          <p:cNvSpPr txBox="1"/>
          <p:nvPr/>
        </p:nvSpPr>
        <p:spPr>
          <a:xfrm>
            <a:off x="3176417" y="3599150"/>
            <a:ext cx="8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wun Dodum"/>
                <a:ea typeface="Gowun Dodum"/>
                <a:cs typeface="Gowun Dodum"/>
                <a:sym typeface="Gowun Dodum"/>
              </a:rPr>
              <a:t>HTTP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51" name="Google Shape;551;p25"/>
          <p:cNvSpPr txBox="1"/>
          <p:nvPr/>
        </p:nvSpPr>
        <p:spPr>
          <a:xfrm>
            <a:off x="5306613" y="4248438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owun Dodum"/>
                <a:ea typeface="Gowun Dodum"/>
                <a:cs typeface="Gowun Dodum"/>
                <a:sym typeface="Gowun Dodum"/>
              </a:rPr>
              <a:t>챗봇 API 서버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52" name="Google Shape;552;p25"/>
          <p:cNvSpPr txBox="1"/>
          <p:nvPr/>
        </p:nvSpPr>
        <p:spPr>
          <a:xfrm>
            <a:off x="9970650" y="4236125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owun Dodum"/>
                <a:ea typeface="Gowun Dodum"/>
                <a:cs typeface="Gowun Dodum"/>
                <a:sym typeface="Gowun Dodum"/>
              </a:rPr>
              <a:t>DB Storage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553" name="Google Shape;553;p25"/>
          <p:cNvCxnSpPr/>
          <p:nvPr/>
        </p:nvCxnSpPr>
        <p:spPr>
          <a:xfrm>
            <a:off x="2235475" y="3599150"/>
            <a:ext cx="27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54" name="Google Shape;554;p25"/>
          <p:cNvCxnSpPr/>
          <p:nvPr/>
        </p:nvCxnSpPr>
        <p:spPr>
          <a:xfrm>
            <a:off x="7101135" y="3531275"/>
            <a:ext cx="26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6"/>
          <p:cNvGrpSpPr/>
          <p:nvPr/>
        </p:nvGrpSpPr>
        <p:grpSpPr>
          <a:xfrm>
            <a:off x="234455" y="185092"/>
            <a:ext cx="11723100" cy="6487800"/>
            <a:chOff x="234505" y="185167"/>
            <a:chExt cx="11723100" cy="6487800"/>
          </a:xfrm>
        </p:grpSpPr>
        <p:sp>
          <p:nvSpPr>
            <p:cNvPr id="560" name="Google Shape;560;p26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61" name="Google Shape;561;p26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562" name="Google Shape;562;p26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4" name="Google Shape;564;p26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5" name="Google Shape;565;p26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6" name="Google Shape;566;p26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67" name="Google Shape;567;p26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568" name="Google Shape;568;p26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0" name="Google Shape;570;p26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1" name="Google Shape;571;p26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2" name="Google Shape;572;p26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73" name="Google Shape;573;p26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74" name="Google Shape;574;p26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575" name="Google Shape;575;p26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6" name="Google Shape;576;p26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7" name="Google Shape;577;p26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8" name="Google Shape;578;p26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9" name="Google Shape;579;p26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80" name="Google Shape;580;p26"/>
          <p:cNvPicPr preferRelativeResize="0"/>
          <p:nvPr/>
        </p:nvPicPr>
        <p:blipFill rotWithShape="1">
          <a:blip r:embed="rId3">
            <a:alphaModFix/>
          </a:blip>
          <a:srcRect l="4691" r="3489"/>
          <a:stretch/>
        </p:blipFill>
        <p:spPr>
          <a:xfrm>
            <a:off x="394925" y="334000"/>
            <a:ext cx="5646599" cy="41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00" y="4679900"/>
            <a:ext cx="1788225" cy="178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26"/>
          <p:cNvCxnSpPr>
            <a:stCxn id="580" idx="3"/>
            <a:endCxn id="583" idx="1"/>
          </p:cNvCxnSpPr>
          <p:nvPr/>
        </p:nvCxnSpPr>
        <p:spPr>
          <a:xfrm>
            <a:off x="6041524" y="2405225"/>
            <a:ext cx="1422000" cy="6255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1EDBB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26"/>
          <p:cNvSpPr/>
          <p:nvPr/>
        </p:nvSpPr>
        <p:spPr>
          <a:xfrm>
            <a:off x="394800" y="334425"/>
            <a:ext cx="5646600" cy="4142400"/>
          </a:xfrm>
          <a:prstGeom prst="rect">
            <a:avLst/>
          </a:prstGeom>
          <a:noFill/>
          <a:ln w="38100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26"/>
          <p:cNvSpPr/>
          <p:nvPr/>
        </p:nvSpPr>
        <p:spPr>
          <a:xfrm>
            <a:off x="7079500" y="1623375"/>
            <a:ext cx="4514100" cy="4302900"/>
          </a:xfrm>
          <a:prstGeom prst="rect">
            <a:avLst/>
          </a:prstGeom>
          <a:noFill/>
          <a:ln w="38100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6" name="Google Shape;5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2788" y="1645687"/>
            <a:ext cx="4467525" cy="425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26"/>
          <p:cNvCxnSpPr>
            <a:stCxn id="585" idx="2"/>
            <a:endCxn id="581" idx="3"/>
          </p:cNvCxnSpPr>
          <p:nvPr/>
        </p:nvCxnSpPr>
        <p:spPr>
          <a:xfrm rot="5400000" flipH="1">
            <a:off x="6548350" y="3138075"/>
            <a:ext cx="352200" cy="5224200"/>
          </a:xfrm>
          <a:prstGeom prst="curvedConnector4">
            <a:avLst>
              <a:gd name="adj1" fmla="val -67611"/>
              <a:gd name="adj2" fmla="val 71602"/>
            </a:avLst>
          </a:prstGeom>
          <a:noFill/>
          <a:ln w="38100" cap="flat" cmpd="sng">
            <a:solidFill>
              <a:srgbClr val="20E0B1"/>
            </a:solidFill>
            <a:prstDash val="dash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27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593" name="Google Shape;593;p27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95" name="Google Shape;595;p27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596" name="Google Shape;596;p27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7" name="Google Shape;597;p27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00" name="Google Shape;600;p27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1" name="Google Shape;601;p27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602" name="Google Shape;602;p27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07" name="Google Shape;607;p27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8" name="Google Shape;608;p27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609" name="Google Shape;609;p27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14" name="Google Shape;614;p27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시연 영상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" name="KakaoTalk_20230922_173928844">
            <a:hlinkClick r:id="" action="ppaction://media"/>
            <a:extLst>
              <a:ext uri="{FF2B5EF4-FFF2-40B4-BE49-F238E27FC236}">
                <a16:creationId xmlns:a16="http://schemas.microsoft.com/office/drawing/2014/main" id="{090DEF55-0DC1-6551-EB0F-6EC8F81DA7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935467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28"/>
          <p:cNvGrpSpPr/>
          <p:nvPr/>
        </p:nvGrpSpPr>
        <p:grpSpPr>
          <a:xfrm>
            <a:off x="3989958" y="2923309"/>
            <a:ext cx="4027448" cy="1881900"/>
            <a:chOff x="3790166" y="3429000"/>
            <a:chExt cx="4027448" cy="1881900"/>
          </a:xfrm>
        </p:grpSpPr>
        <p:sp>
          <p:nvSpPr>
            <p:cNvPr id="623" name="Google Shape;623;p28"/>
            <p:cNvSpPr/>
            <p:nvPr/>
          </p:nvSpPr>
          <p:spPr>
            <a:xfrm>
              <a:off x="7035814" y="4122289"/>
              <a:ext cx="781800" cy="495300"/>
            </a:xfrm>
            <a:prstGeom prst="roundRect">
              <a:avLst>
                <a:gd name="adj" fmla="val 6641"/>
              </a:avLst>
            </a:prstGeom>
            <a:solidFill>
              <a:srgbClr val="EBEF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3790166" y="3429000"/>
              <a:ext cx="3918900" cy="1881900"/>
            </a:xfrm>
            <a:prstGeom prst="roundRect">
              <a:avLst>
                <a:gd name="adj" fmla="val 6641"/>
              </a:avLst>
            </a:prstGeom>
            <a:solidFill>
              <a:srgbClr val="DEE4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25" name="Google Shape;625;p28"/>
          <p:cNvGrpSpPr/>
          <p:nvPr/>
        </p:nvGrpSpPr>
        <p:grpSpPr>
          <a:xfrm>
            <a:off x="4091316" y="2923308"/>
            <a:ext cx="3680460" cy="1881900"/>
            <a:chOff x="3891524" y="3428999"/>
            <a:chExt cx="3680460" cy="1881900"/>
          </a:xfrm>
        </p:grpSpPr>
        <p:cxnSp>
          <p:nvCxnSpPr>
            <p:cNvPr id="626" name="Google Shape;626;p28"/>
            <p:cNvCxnSpPr/>
            <p:nvPr/>
          </p:nvCxnSpPr>
          <p:spPr>
            <a:xfrm>
              <a:off x="389152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28"/>
            <p:cNvCxnSpPr/>
            <p:nvPr/>
          </p:nvCxnSpPr>
          <p:spPr>
            <a:xfrm>
              <a:off x="400653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8" name="Google Shape;628;p28"/>
            <p:cNvCxnSpPr/>
            <p:nvPr/>
          </p:nvCxnSpPr>
          <p:spPr>
            <a:xfrm>
              <a:off x="412155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9" name="Google Shape;629;p28"/>
            <p:cNvCxnSpPr/>
            <p:nvPr/>
          </p:nvCxnSpPr>
          <p:spPr>
            <a:xfrm>
              <a:off x="423656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28"/>
            <p:cNvCxnSpPr/>
            <p:nvPr/>
          </p:nvCxnSpPr>
          <p:spPr>
            <a:xfrm>
              <a:off x="435158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28"/>
            <p:cNvCxnSpPr/>
            <p:nvPr/>
          </p:nvCxnSpPr>
          <p:spPr>
            <a:xfrm>
              <a:off x="446659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2" name="Google Shape;632;p28"/>
            <p:cNvCxnSpPr/>
            <p:nvPr/>
          </p:nvCxnSpPr>
          <p:spPr>
            <a:xfrm>
              <a:off x="458160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3" name="Google Shape;633;p28"/>
            <p:cNvCxnSpPr/>
            <p:nvPr/>
          </p:nvCxnSpPr>
          <p:spPr>
            <a:xfrm>
              <a:off x="469662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4" name="Google Shape;634;p28"/>
            <p:cNvCxnSpPr/>
            <p:nvPr/>
          </p:nvCxnSpPr>
          <p:spPr>
            <a:xfrm>
              <a:off x="481163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5" name="Google Shape;635;p28"/>
            <p:cNvCxnSpPr/>
            <p:nvPr/>
          </p:nvCxnSpPr>
          <p:spPr>
            <a:xfrm>
              <a:off x="492665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6" name="Google Shape;636;p28"/>
            <p:cNvCxnSpPr/>
            <p:nvPr/>
          </p:nvCxnSpPr>
          <p:spPr>
            <a:xfrm>
              <a:off x="504166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7" name="Google Shape;637;p28"/>
            <p:cNvCxnSpPr/>
            <p:nvPr/>
          </p:nvCxnSpPr>
          <p:spPr>
            <a:xfrm>
              <a:off x="515667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8" name="Google Shape;638;p28"/>
            <p:cNvCxnSpPr/>
            <p:nvPr/>
          </p:nvCxnSpPr>
          <p:spPr>
            <a:xfrm>
              <a:off x="527169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9" name="Google Shape;639;p28"/>
            <p:cNvCxnSpPr/>
            <p:nvPr/>
          </p:nvCxnSpPr>
          <p:spPr>
            <a:xfrm>
              <a:off x="538670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0" name="Google Shape;640;p28"/>
            <p:cNvCxnSpPr/>
            <p:nvPr/>
          </p:nvCxnSpPr>
          <p:spPr>
            <a:xfrm>
              <a:off x="550172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1" name="Google Shape;641;p28"/>
            <p:cNvCxnSpPr/>
            <p:nvPr/>
          </p:nvCxnSpPr>
          <p:spPr>
            <a:xfrm>
              <a:off x="561673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2" name="Google Shape;642;p28"/>
            <p:cNvCxnSpPr/>
            <p:nvPr/>
          </p:nvCxnSpPr>
          <p:spPr>
            <a:xfrm>
              <a:off x="573174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3" name="Google Shape;643;p28"/>
            <p:cNvCxnSpPr/>
            <p:nvPr/>
          </p:nvCxnSpPr>
          <p:spPr>
            <a:xfrm>
              <a:off x="584676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4" name="Google Shape;644;p28"/>
            <p:cNvCxnSpPr/>
            <p:nvPr/>
          </p:nvCxnSpPr>
          <p:spPr>
            <a:xfrm>
              <a:off x="596177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5" name="Google Shape;645;p28"/>
            <p:cNvCxnSpPr/>
            <p:nvPr/>
          </p:nvCxnSpPr>
          <p:spPr>
            <a:xfrm>
              <a:off x="607679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6" name="Google Shape;646;p28"/>
            <p:cNvCxnSpPr/>
            <p:nvPr/>
          </p:nvCxnSpPr>
          <p:spPr>
            <a:xfrm>
              <a:off x="619180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8"/>
            <p:cNvCxnSpPr/>
            <p:nvPr/>
          </p:nvCxnSpPr>
          <p:spPr>
            <a:xfrm>
              <a:off x="630681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8"/>
            <p:cNvCxnSpPr/>
            <p:nvPr/>
          </p:nvCxnSpPr>
          <p:spPr>
            <a:xfrm>
              <a:off x="642183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p28"/>
            <p:cNvCxnSpPr/>
            <p:nvPr/>
          </p:nvCxnSpPr>
          <p:spPr>
            <a:xfrm>
              <a:off x="653684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0" name="Google Shape;650;p28"/>
            <p:cNvCxnSpPr/>
            <p:nvPr/>
          </p:nvCxnSpPr>
          <p:spPr>
            <a:xfrm>
              <a:off x="665186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1" name="Google Shape;651;p28"/>
            <p:cNvCxnSpPr/>
            <p:nvPr/>
          </p:nvCxnSpPr>
          <p:spPr>
            <a:xfrm>
              <a:off x="676687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2" name="Google Shape;652;p28"/>
            <p:cNvCxnSpPr/>
            <p:nvPr/>
          </p:nvCxnSpPr>
          <p:spPr>
            <a:xfrm>
              <a:off x="688188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3" name="Google Shape;653;p28"/>
            <p:cNvCxnSpPr/>
            <p:nvPr/>
          </p:nvCxnSpPr>
          <p:spPr>
            <a:xfrm>
              <a:off x="6996902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4" name="Google Shape;654;p28"/>
            <p:cNvCxnSpPr/>
            <p:nvPr/>
          </p:nvCxnSpPr>
          <p:spPr>
            <a:xfrm>
              <a:off x="7111916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5" name="Google Shape;655;p28"/>
            <p:cNvCxnSpPr/>
            <p:nvPr/>
          </p:nvCxnSpPr>
          <p:spPr>
            <a:xfrm>
              <a:off x="7226930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6" name="Google Shape;656;p28"/>
            <p:cNvCxnSpPr/>
            <p:nvPr/>
          </p:nvCxnSpPr>
          <p:spPr>
            <a:xfrm>
              <a:off x="734194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7" name="Google Shape;657;p28"/>
            <p:cNvCxnSpPr/>
            <p:nvPr/>
          </p:nvCxnSpPr>
          <p:spPr>
            <a:xfrm>
              <a:off x="7456958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8" name="Google Shape;658;p28"/>
            <p:cNvCxnSpPr/>
            <p:nvPr/>
          </p:nvCxnSpPr>
          <p:spPr>
            <a:xfrm>
              <a:off x="7571984" y="3428999"/>
              <a:ext cx="0" cy="18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59" name="Google Shape;659;p28"/>
          <p:cNvSpPr/>
          <p:nvPr/>
        </p:nvSpPr>
        <p:spPr>
          <a:xfrm rot="-5400000">
            <a:off x="4533850" y="2379375"/>
            <a:ext cx="1881900" cy="2969700"/>
          </a:xfrm>
          <a:prstGeom prst="round2SameRect">
            <a:avLst>
              <a:gd name="adj1" fmla="val 7894"/>
              <a:gd name="adj2" fmla="val 0"/>
            </a:avLst>
          </a:prstGeom>
          <a:gradFill>
            <a:gsLst>
              <a:gs pos="0">
                <a:srgbClr val="2DDBA6">
                  <a:alpha val="80000"/>
                </a:srgbClr>
              </a:gs>
              <a:gs pos="100000">
                <a:srgbClr val="29C0C7">
                  <a:alpha val="8000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"/>
          <p:cNvSpPr txBox="1"/>
          <p:nvPr/>
        </p:nvSpPr>
        <p:spPr>
          <a:xfrm>
            <a:off x="4506550" y="2966775"/>
            <a:ext cx="1936500" cy="17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평가점수 </a:t>
            </a:r>
            <a:endParaRPr sz="2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80점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8211310" y="3047999"/>
            <a:ext cx="2949000" cy="14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미흡했던 측면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</p:txBody>
      </p:sp>
      <p:grpSp>
        <p:nvGrpSpPr>
          <p:cNvPr id="662" name="Google Shape;662;p28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663" name="Google Shape;663;p28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65" name="Google Shape;665;p28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666" name="Google Shape;666;p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7" name="Google Shape;667;p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8" name="Google Shape;668;p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71" name="Google Shape;671;p28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672" name="Google Shape;672;p2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77" name="Google Shape;677;p28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78" name="Google Shape;678;p28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679" name="Google Shape;679;p28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84" name="Google Shape;684;p28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프로젝트 평가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87" name="Google Shape;687;p28"/>
          <p:cNvGrpSpPr/>
          <p:nvPr/>
        </p:nvGrpSpPr>
        <p:grpSpPr>
          <a:xfrm>
            <a:off x="-151251145" y="185092"/>
            <a:ext cx="11723100" cy="6487800"/>
            <a:chOff x="234505" y="185167"/>
            <a:chExt cx="11723100" cy="6487800"/>
          </a:xfrm>
        </p:grpSpPr>
        <p:sp>
          <p:nvSpPr>
            <p:cNvPr id="688" name="Google Shape;688;p28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90" name="Google Shape;690;p28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691" name="Google Shape;691;p2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2" name="Google Shape;692;p2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95" name="Google Shape;695;p28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96" name="Google Shape;696;p28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697" name="Google Shape;697;p2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02" name="Google Shape;702;p28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03" name="Google Shape;703;p28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704" name="Google Shape;704;p28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09" name="Google Shape;709;p28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1" u="none" strike="noStrike" cap="none">
                  <a:solidFill>
                    <a:srgbClr val="3D5374"/>
                  </a:solidFill>
                  <a:latin typeface="Arial"/>
                  <a:ea typeface="Arial"/>
                  <a:cs typeface="Arial"/>
                  <a:sym typeface="Arial"/>
                </a:rPr>
                <a:t>PPT PRESENTATION</a:t>
              </a:r>
              <a:endParaRPr sz="1200" b="0" i="0" u="none" strike="noStrike" cap="none">
                <a:solidFill>
                  <a:srgbClr val="3D53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2" name="Google Shape;712;p28"/>
          <p:cNvSpPr/>
          <p:nvPr/>
        </p:nvSpPr>
        <p:spPr>
          <a:xfrm>
            <a:off x="6379084" y="1711553"/>
            <a:ext cx="1285800" cy="56190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28"/>
          <p:cNvSpPr/>
          <p:nvPr/>
        </p:nvSpPr>
        <p:spPr>
          <a:xfrm>
            <a:off x="6440618" y="1740128"/>
            <a:ext cx="504900" cy="504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25400" dir="2700000" algn="tl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28"/>
          <p:cNvSpPr/>
          <p:nvPr/>
        </p:nvSpPr>
        <p:spPr>
          <a:xfrm>
            <a:off x="6379075" y="2562021"/>
            <a:ext cx="3768300" cy="3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23F4F"/>
                </a:solidFill>
                <a:highlight>
                  <a:srgbClr val="EBEFF5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미흡했던 측면</a:t>
            </a:r>
            <a:endParaRPr sz="2200">
              <a:solidFill>
                <a:srgbClr val="323F4F"/>
              </a:solidFill>
              <a:highlight>
                <a:srgbClr val="EBEFF5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머신러닝을 이용하여 학습된 챗봇 미구현</a:t>
            </a: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키워드 리스트에 포함되지 않는 경우에 대한 예외 처리 미구현.</a:t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715" name="Google Shape;715;p28"/>
          <p:cNvSpPr/>
          <p:nvPr/>
        </p:nvSpPr>
        <p:spPr>
          <a:xfrm>
            <a:off x="4194106" y="1711623"/>
            <a:ext cx="1285800" cy="561900"/>
          </a:xfrm>
          <a:prstGeom prst="roundRect">
            <a:avLst>
              <a:gd name="adj" fmla="val 50000"/>
            </a:avLst>
          </a:prstGeom>
          <a:solidFill>
            <a:srgbClr val="2DDB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28"/>
          <p:cNvSpPr/>
          <p:nvPr/>
        </p:nvSpPr>
        <p:spPr>
          <a:xfrm>
            <a:off x="4898996" y="1740123"/>
            <a:ext cx="504900" cy="504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25400" dir="2700000" algn="tl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28"/>
          <p:cNvSpPr/>
          <p:nvPr/>
        </p:nvSpPr>
        <p:spPr>
          <a:xfrm>
            <a:off x="1786600" y="2562024"/>
            <a:ext cx="3693300" cy="3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23F4F"/>
                </a:solidFill>
                <a:highlight>
                  <a:srgbClr val="A3FFD7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만족스러운 측면</a:t>
            </a:r>
            <a:endParaRPr sz="2200">
              <a:solidFill>
                <a:srgbClr val="323F4F"/>
              </a:solidFill>
              <a:highlight>
                <a:srgbClr val="A3FFD7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23F4F"/>
              </a:solidFill>
              <a:highlight>
                <a:srgbClr val="A3FFD7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주제에 맞는 깔끔한 UI 디자인</a:t>
            </a: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웹과 연동한 챗봇기능 구현</a:t>
            </a: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23F4F"/>
                </a:solidFill>
                <a:latin typeface="Gowun Dodum"/>
                <a:ea typeface="Gowun Dodum"/>
                <a:cs typeface="Gowun Dodum"/>
                <a:sym typeface="Gowun Dodum"/>
              </a:rPr>
              <a:t>웹 크롤링 및  데이터 다루기 공부</a:t>
            </a:r>
            <a:endParaRPr b="1">
              <a:solidFill>
                <a:srgbClr val="323F4F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cxnSp>
        <p:nvCxnSpPr>
          <p:cNvPr id="718" name="Google Shape;718;p28"/>
          <p:cNvCxnSpPr/>
          <p:nvPr/>
        </p:nvCxnSpPr>
        <p:spPr>
          <a:xfrm>
            <a:off x="5943655" y="1293967"/>
            <a:ext cx="0" cy="47841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29"/>
          <p:cNvGrpSpPr/>
          <p:nvPr/>
        </p:nvGrpSpPr>
        <p:grpSpPr>
          <a:xfrm>
            <a:off x="234455" y="185092"/>
            <a:ext cx="11723100" cy="6487800"/>
            <a:chOff x="234505" y="185167"/>
            <a:chExt cx="11723100" cy="6487800"/>
          </a:xfrm>
        </p:grpSpPr>
        <p:sp>
          <p:nvSpPr>
            <p:cNvPr id="724" name="Google Shape;724;p29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25" name="Google Shape;725;p29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726" name="Google Shape;726;p29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0" name="Google Shape;730;p29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31" name="Google Shape;731;p29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732" name="Google Shape;732;p29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7" name="Google Shape;737;p29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38" name="Google Shape;738;p29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739" name="Google Shape;739;p29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44" name="Google Shape;744;p29"/>
          <p:cNvSpPr txBox="1"/>
          <p:nvPr/>
        </p:nvSpPr>
        <p:spPr>
          <a:xfrm>
            <a:off x="3614700" y="3256650"/>
            <a:ext cx="4962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1EDBB6"/>
                </a:solidFill>
                <a:latin typeface="Silkscreen"/>
                <a:ea typeface="Silkscreen"/>
                <a:cs typeface="Silkscreen"/>
                <a:sym typeface="Silkscreen"/>
              </a:rPr>
              <a:t>TH</a:t>
            </a:r>
            <a:r>
              <a:rPr lang="en-US" sz="5000" b="1">
                <a:solidFill>
                  <a:srgbClr val="13C4D0"/>
                </a:solidFill>
                <a:latin typeface="Silkscreen"/>
                <a:ea typeface="Silkscreen"/>
                <a:cs typeface="Silkscreen"/>
                <a:sym typeface="Silkscreen"/>
              </a:rPr>
              <a:t>A</a:t>
            </a:r>
            <a:r>
              <a:rPr lang="en-US" sz="5000" b="1">
                <a:solidFill>
                  <a:srgbClr val="0BB6E1"/>
                </a:solidFill>
                <a:latin typeface="Silkscreen"/>
                <a:ea typeface="Silkscreen"/>
                <a:cs typeface="Silkscreen"/>
                <a:sym typeface="Silkscreen"/>
              </a:rPr>
              <a:t>N</a:t>
            </a:r>
            <a:r>
              <a:rPr lang="en-US" sz="5000" b="1">
                <a:solidFill>
                  <a:srgbClr val="29C0C7"/>
                </a:solidFill>
                <a:latin typeface="Silkscreen"/>
                <a:ea typeface="Silkscreen"/>
                <a:cs typeface="Silkscreen"/>
                <a:sym typeface="Silkscreen"/>
              </a:rPr>
              <a:t>K</a:t>
            </a:r>
            <a:r>
              <a:rPr lang="en-US" sz="5000" b="1">
                <a:solidFill>
                  <a:srgbClr val="0BB6E1"/>
                </a:solidFill>
                <a:latin typeface="Silkscreen"/>
                <a:ea typeface="Silkscreen"/>
                <a:cs typeface="Silkscreen"/>
                <a:sym typeface="Silkscreen"/>
              </a:rPr>
              <a:t> Y</a:t>
            </a:r>
            <a:r>
              <a:rPr lang="en-US" sz="5000" b="1">
                <a:solidFill>
                  <a:srgbClr val="14C7CD"/>
                </a:solidFill>
                <a:latin typeface="Silkscreen"/>
                <a:ea typeface="Silkscreen"/>
                <a:cs typeface="Silkscreen"/>
                <a:sym typeface="Silkscreen"/>
              </a:rPr>
              <a:t>O</a:t>
            </a:r>
            <a:r>
              <a:rPr lang="en-US" sz="5000" b="1">
                <a:solidFill>
                  <a:srgbClr val="20E0B1"/>
                </a:solidFill>
                <a:latin typeface="Silkscreen"/>
                <a:ea typeface="Silkscreen"/>
                <a:cs typeface="Silkscreen"/>
                <a:sym typeface="Silkscreen"/>
              </a:rPr>
              <a:t>U</a:t>
            </a:r>
            <a:endParaRPr sz="5000" b="1">
              <a:solidFill>
                <a:srgbClr val="20E0B1"/>
              </a:solidFill>
              <a:latin typeface="Silkscreen"/>
              <a:ea typeface="Silkscreen"/>
              <a:cs typeface="Silkscreen"/>
              <a:sym typeface="Silkscreen"/>
            </a:endParaRPr>
          </a:p>
        </p:txBody>
      </p:sp>
      <p:pic>
        <p:nvPicPr>
          <p:cNvPr id="745" name="Google Shape;7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163" y="1482425"/>
            <a:ext cx="1841676" cy="184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231480" y="185092"/>
            <a:ext cx="11723100" cy="6487800"/>
            <a:chOff x="234505" y="185167"/>
            <a:chExt cx="11723100" cy="6487800"/>
          </a:xfrm>
        </p:grpSpPr>
        <p:sp>
          <p:nvSpPr>
            <p:cNvPr id="97" name="Google Shape;97;p14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4" name="Google Shape;104;p14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5" name="Google Shape;105;p14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06" name="Google Shape;106;p14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" name="Google Shape;111;p14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2" name="Google Shape;112;p14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8" name="Google Shape;118;p14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팀원 역할 소개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1" name="Google Shape;121;p14"/>
          <p:cNvPicPr preferRelativeResize="0"/>
          <p:nvPr/>
        </p:nvPicPr>
        <p:blipFill rotWithShape="1">
          <a:blip r:embed="rId3">
            <a:alphaModFix/>
          </a:blip>
          <a:srcRect l="15877" t="22244" r="58616" b="23113"/>
          <a:stretch/>
        </p:blipFill>
        <p:spPr>
          <a:xfrm>
            <a:off x="8137650" y="1762825"/>
            <a:ext cx="2504525" cy="40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 rotWithShape="1">
          <a:blip r:embed="rId4">
            <a:alphaModFix/>
          </a:blip>
          <a:srcRect l="16787" t="11946" r="17509" b="7499"/>
          <a:stretch/>
        </p:blipFill>
        <p:spPr>
          <a:xfrm>
            <a:off x="1356000" y="1762825"/>
            <a:ext cx="2478200" cy="40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 rotWithShape="1">
          <a:blip r:embed="rId5">
            <a:alphaModFix/>
          </a:blip>
          <a:srcRect l="16861" t="12066" r="17040" b="7112"/>
          <a:stretch/>
        </p:blipFill>
        <p:spPr>
          <a:xfrm>
            <a:off x="4766325" y="1780750"/>
            <a:ext cx="2504536" cy="40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/>
          <p:nvPr/>
        </p:nvSpPr>
        <p:spPr>
          <a:xfrm>
            <a:off x="1189050" y="4355825"/>
            <a:ext cx="28653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D5374"/>
                </a:solidFill>
                <a:latin typeface="Do Hyeon"/>
                <a:ea typeface="Do Hyeon"/>
                <a:cs typeface="Do Hyeon"/>
                <a:sym typeface="Do Hyeon"/>
              </a:rPr>
              <a:t>박성은</a:t>
            </a:r>
            <a:endParaRPr sz="1700" b="1">
              <a:solidFill>
                <a:srgbClr val="3D537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FrontEnd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UI</a:t>
            </a:r>
            <a:r>
              <a:rPr lang="en-US" sz="10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디자인</a:t>
            </a:r>
            <a:endParaRPr sz="10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4587150" y="4140575"/>
            <a:ext cx="28653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D5374"/>
                </a:solidFill>
                <a:latin typeface="Do Hyeon"/>
                <a:ea typeface="Do Hyeon"/>
                <a:cs typeface="Do Hyeon"/>
                <a:sym typeface="Do Hyeon"/>
              </a:rPr>
              <a:t>김도희</a:t>
            </a:r>
            <a:endParaRPr sz="1700" b="1">
              <a:solidFill>
                <a:srgbClr val="3D537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BackEnd 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ChatBot </a:t>
            </a:r>
            <a:r>
              <a:rPr lang="en-US" sz="10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개발</a:t>
            </a:r>
            <a:endParaRPr sz="10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7936975" y="4338625"/>
            <a:ext cx="29403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D5374"/>
                </a:solidFill>
                <a:latin typeface="Do Hyeon"/>
                <a:ea typeface="Do Hyeon"/>
                <a:cs typeface="Do Hyeon"/>
                <a:sym typeface="Do Hyeon"/>
              </a:rPr>
              <a:t>송민정</a:t>
            </a:r>
            <a:endParaRPr sz="1700" b="1">
              <a:solidFill>
                <a:srgbClr val="3D537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BackEnd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64D50"/>
                </a:solidFill>
                <a:latin typeface="Comfortaa"/>
                <a:ea typeface="Comfortaa"/>
                <a:cs typeface="Comfortaa"/>
                <a:sym typeface="Comfortaa"/>
              </a:rPr>
              <a:t>Web Crawling</a:t>
            </a:r>
            <a:endParaRPr sz="1000">
              <a:solidFill>
                <a:srgbClr val="064D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2398050" y="1879125"/>
            <a:ext cx="447300" cy="6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5828725" y="1879125"/>
            <a:ext cx="447300" cy="6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9191825" y="1879125"/>
            <a:ext cx="447300" cy="6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14"/>
          <p:cNvPicPr preferRelativeResize="0"/>
          <p:nvPr/>
        </p:nvPicPr>
        <p:blipFill rotWithShape="1">
          <a:blip r:embed="rId6">
            <a:alphaModFix/>
          </a:blip>
          <a:srcRect l="7080" t="11943" r="13986" b="12269"/>
          <a:stretch/>
        </p:blipFill>
        <p:spPr>
          <a:xfrm>
            <a:off x="2337150" y="5484325"/>
            <a:ext cx="569100" cy="1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6">
            <a:alphaModFix/>
          </a:blip>
          <a:srcRect l="7080" t="11943" r="13986" b="12269"/>
          <a:stretch/>
        </p:blipFill>
        <p:spPr>
          <a:xfrm>
            <a:off x="5735250" y="5484325"/>
            <a:ext cx="569100" cy="1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6">
            <a:alphaModFix/>
          </a:blip>
          <a:srcRect l="7080" t="11943" r="13986" b="12269"/>
          <a:stretch/>
        </p:blipFill>
        <p:spPr>
          <a:xfrm>
            <a:off x="9130925" y="5484325"/>
            <a:ext cx="569100" cy="1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5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139" name="Google Shape;139;p15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1" name="Google Shape;141;p15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42" name="Google Shape;142;p15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6" name="Google Shape;146;p15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7" name="Google Shape;147;p15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48" name="Google Shape;148;p15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3" name="Google Shape;153;p15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4" name="Google Shape;154;p15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155" name="Google Shape;155;p15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0" name="Google Shape;160;p15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목차 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3" name="Google Shape;163;p15"/>
          <p:cNvSpPr/>
          <p:nvPr/>
        </p:nvSpPr>
        <p:spPr>
          <a:xfrm flipH="1">
            <a:off x="2435225" y="2104725"/>
            <a:ext cx="2967300" cy="1269000"/>
          </a:xfrm>
          <a:prstGeom prst="snipRoundRect">
            <a:avLst>
              <a:gd name="adj1" fmla="val 8800"/>
              <a:gd name="adj2" fmla="val 42488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5"/>
          <p:cNvSpPr/>
          <p:nvPr/>
        </p:nvSpPr>
        <p:spPr>
          <a:xfrm rot="5400000">
            <a:off x="2435258" y="2098851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 txBox="1"/>
          <p:nvPr/>
        </p:nvSpPr>
        <p:spPr>
          <a:xfrm>
            <a:off x="2475218" y="21387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5"/>
          <p:cNvSpPr/>
          <p:nvPr/>
        </p:nvSpPr>
        <p:spPr>
          <a:xfrm rot="5400000">
            <a:off x="6565390" y="2098851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 txBox="1"/>
          <p:nvPr/>
        </p:nvSpPr>
        <p:spPr>
          <a:xfrm>
            <a:off x="6605343" y="21387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2683325" y="2399163"/>
            <a:ext cx="24711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</a:t>
            </a:r>
            <a:r>
              <a:rPr lang="en-US" sz="1600" b="1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소개</a:t>
            </a:r>
            <a:endParaRPr sz="1600" b="1" dirty="0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소개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및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개발환경</a:t>
            </a:r>
            <a:endParaRPr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9" name="Google Shape;169;p15"/>
          <p:cNvSpPr/>
          <p:nvPr/>
        </p:nvSpPr>
        <p:spPr>
          <a:xfrm flipH="1">
            <a:off x="6565413" y="2104725"/>
            <a:ext cx="2967300" cy="1269000"/>
          </a:xfrm>
          <a:prstGeom prst="snipRoundRect">
            <a:avLst>
              <a:gd name="adj1" fmla="val 8800"/>
              <a:gd name="adj2" fmla="val 42488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5"/>
          <p:cNvSpPr/>
          <p:nvPr/>
        </p:nvSpPr>
        <p:spPr>
          <a:xfrm flipH="1">
            <a:off x="6579175" y="4125313"/>
            <a:ext cx="2967300" cy="1269000"/>
          </a:xfrm>
          <a:prstGeom prst="snipRoundRect">
            <a:avLst>
              <a:gd name="adj1" fmla="val 8800"/>
              <a:gd name="adj2" fmla="val 42488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15"/>
          <p:cNvSpPr/>
          <p:nvPr/>
        </p:nvSpPr>
        <p:spPr>
          <a:xfrm rot="5400000">
            <a:off x="6579208" y="4119439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 txBox="1"/>
          <p:nvPr/>
        </p:nvSpPr>
        <p:spPr>
          <a:xfrm>
            <a:off x="6619168" y="4159331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5"/>
          <p:cNvSpPr/>
          <p:nvPr/>
        </p:nvSpPr>
        <p:spPr>
          <a:xfrm rot="5400000">
            <a:off x="2435135" y="4116501"/>
            <a:ext cx="478800" cy="478800"/>
          </a:xfrm>
          <a:prstGeom prst="rtTriangle">
            <a:avLst/>
          </a:prstGeom>
          <a:solidFill>
            <a:srgbClr val="2DDBA6"/>
          </a:solidFill>
          <a:ln w="12700" cap="flat" cmpd="sng">
            <a:solidFill>
              <a:srgbClr val="2DDB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"/>
          <p:cNvSpPr txBox="1"/>
          <p:nvPr/>
        </p:nvSpPr>
        <p:spPr>
          <a:xfrm>
            <a:off x="2475106" y="415639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5"/>
          <p:cNvSpPr/>
          <p:nvPr/>
        </p:nvSpPr>
        <p:spPr>
          <a:xfrm flipH="1">
            <a:off x="2435238" y="4122375"/>
            <a:ext cx="2967300" cy="1269000"/>
          </a:xfrm>
          <a:prstGeom prst="snipRoundRect">
            <a:avLst>
              <a:gd name="adj1" fmla="val 8800"/>
              <a:gd name="adj2" fmla="val 42488"/>
            </a:avLst>
          </a:prstGeom>
          <a:solidFill>
            <a:schemeClr val="lt1"/>
          </a:solidFill>
          <a:ln w="9525" cap="flat" cmpd="sng">
            <a:solidFill>
              <a:srgbClr val="2DDBA6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6889125" y="2399175"/>
            <a:ext cx="23199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과정</a:t>
            </a:r>
            <a:endParaRPr sz="1600" b="1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일정 및 팀원 별 작업과정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2801825" y="4416825"/>
            <a:ext cx="22341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</a:t>
            </a:r>
            <a:r>
              <a:rPr lang="en-US" sz="1600" b="1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결과</a:t>
            </a:r>
            <a:endParaRPr sz="1600" b="1" dirty="0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최종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결과물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000" dirty="0" err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시연</a:t>
            </a:r>
            <a:r>
              <a:rPr lang="en-US" sz="1000" dirty="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</a:t>
            </a:r>
            <a:endParaRPr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7092550" y="4419775"/>
            <a:ext cx="18585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평가</a:t>
            </a:r>
            <a:endParaRPr sz="1600" b="1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23F4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23F4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전체적인 프로젝트 평가  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6"/>
          <p:cNvGrpSpPr/>
          <p:nvPr/>
        </p:nvGrpSpPr>
        <p:grpSpPr>
          <a:xfrm>
            <a:off x="234450" y="-8643"/>
            <a:ext cx="11723100" cy="6487800"/>
            <a:chOff x="234505" y="185167"/>
            <a:chExt cx="11723100" cy="6487800"/>
          </a:xfrm>
        </p:grpSpPr>
        <p:sp>
          <p:nvSpPr>
            <p:cNvPr id="184" name="Google Shape;184;p16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6" name="Google Shape;186;p16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187" name="Google Shape;187;p16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1" name="Google Shape;191;p16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2" name="Google Shape;192;p16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193" name="Google Shape;193;p16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8" name="Google Shape;198;p16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9" name="Google Shape;199;p16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200" name="Google Shape;200;p16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5" name="Google Shape;205;p16"/>
            <p:cNvSpPr/>
            <p:nvPr/>
          </p:nvSpPr>
          <p:spPr>
            <a:xfrm>
              <a:off x="535900" y="254800"/>
              <a:ext cx="38301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Vitner ChatBot Web 프로젝트 목적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9947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40501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p16"/>
          <p:cNvSpPr txBox="1"/>
          <p:nvPr/>
        </p:nvSpPr>
        <p:spPr>
          <a:xfrm>
            <a:off x="6605343" y="21387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6619168" y="4159331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2475106" y="415639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16"/>
          <p:cNvSpPr/>
          <p:nvPr/>
        </p:nvSpPr>
        <p:spPr>
          <a:xfrm rot="10800000" flipH="1">
            <a:off x="6345499" y="5199658"/>
            <a:ext cx="2778023" cy="75288"/>
          </a:xfrm>
          <a:prstGeom prst="rect">
            <a:avLst/>
          </a:prstGeom>
          <a:solidFill>
            <a:srgbClr val="A3FF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983213" y="3429000"/>
            <a:ext cx="2539507" cy="87046"/>
          </a:xfrm>
          <a:prstGeom prst="rect">
            <a:avLst/>
          </a:prstGeom>
          <a:solidFill>
            <a:srgbClr val="A3FF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1681520" y="1631850"/>
            <a:ext cx="1425600" cy="127800"/>
          </a:xfrm>
          <a:prstGeom prst="rect">
            <a:avLst/>
          </a:prstGeom>
          <a:solidFill>
            <a:srgbClr val="A3FF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1572250" y="1737022"/>
            <a:ext cx="5413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사용자가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증상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혹은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키워드로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검색시에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,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챗봇은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질문을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통해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1600" dirty="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영양제를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추천하여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선택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시간을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en-US" sz="1600" dirty="0" err="1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단축합니다</a:t>
            </a:r>
            <a:r>
              <a:rPr lang="en-US" sz="1600" dirty="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600" dirty="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6354400" y="5349824"/>
            <a:ext cx="54132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현대적이고 깔끔한 디자인으로 보다 사용자에게 </a:t>
            </a:r>
            <a:endParaRPr sz="16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호감도를 높이고, 사용에 있어 어려움이 없도록 합니다.</a:t>
            </a:r>
            <a:endParaRPr sz="16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3836200" y="3591875"/>
            <a:ext cx="6537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64D50"/>
                </a:solidFill>
                <a:latin typeface="Gowun Dodum"/>
                <a:ea typeface="Gowun Dodum"/>
                <a:cs typeface="Gowun Dodum"/>
                <a:sym typeface="Gowun Dodum"/>
              </a:rPr>
              <a:t>국내 영양제 종합 플랫폼 부족으로, 소비자들이 비교하기 어려운 상황을 고려하여 편리하게 제품을 비교하고 구매할 수 있는 플랫폼을 제공합니다.</a:t>
            </a:r>
            <a:endParaRPr sz="1600">
              <a:solidFill>
                <a:srgbClr val="064D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7" name="Google Shape;217;p16"/>
          <p:cNvSpPr txBox="1"/>
          <p:nvPr/>
        </p:nvSpPr>
        <p:spPr>
          <a:xfrm>
            <a:off x="1579426" y="1243509"/>
            <a:ext cx="1629788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간편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추천</a:t>
            </a:r>
            <a:endParaRPr sz="2400" b="1" dirty="0">
              <a:solidFill>
                <a:srgbClr val="323F4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6261796" y="4873666"/>
            <a:ext cx="2834026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현대적인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깔끔한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UI</a:t>
            </a:r>
            <a:endParaRPr sz="2400" b="1" dirty="0">
              <a:solidFill>
                <a:srgbClr val="323F4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3897160" y="3114409"/>
            <a:ext cx="2564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종합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플랫폼</a:t>
            </a:r>
            <a:r>
              <a:rPr lang="en-US" sz="2400" b="1" dirty="0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b="1" dirty="0" err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rPr>
              <a:t>부족</a:t>
            </a:r>
            <a:r>
              <a:rPr lang="en-US" sz="2000" dirty="0">
                <a:solidFill>
                  <a:srgbClr val="46333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sz="2000" dirty="0">
              <a:solidFill>
                <a:srgbClr val="46333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20" name="Google Shape;2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00" y="1330825"/>
            <a:ext cx="563549" cy="5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900" y="3094763"/>
            <a:ext cx="619825" cy="6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550" y="4833338"/>
            <a:ext cx="619825" cy="6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7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228" name="Google Shape;228;p17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0" name="Google Shape;230;p17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6" name="Google Shape;236;p17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237" name="Google Shape;237;p17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42" name="Google Shape;242;p17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43" name="Google Shape;243;p17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244" name="Google Shape;244;p17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49" name="Google Shape;249;p17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개발환경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2" name="Google Shape;252;p17"/>
          <p:cNvSpPr txBox="1"/>
          <p:nvPr/>
        </p:nvSpPr>
        <p:spPr>
          <a:xfrm>
            <a:off x="8297093" y="22911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3" name="Google Shape;2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825" y="1209200"/>
            <a:ext cx="2691236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425" y="2409500"/>
            <a:ext cx="1831150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4163" y="1271425"/>
            <a:ext cx="3662301" cy="183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8750" y="3966450"/>
            <a:ext cx="2442976" cy="24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4138" y="41163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8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263" name="Google Shape;263;p18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5" name="Google Shape;265;p18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266" name="Google Shape;266;p18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0" name="Google Shape;270;p18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1" name="Google Shape;271;p18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272" name="Google Shape;272;p1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3" name="Google Shape;273;p18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4" name="Google Shape;274;p18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6" name="Google Shape;276;p1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7" name="Google Shape;277;p18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8" name="Google Shape;278;p18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279" name="Google Shape;279;p18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0" name="Google Shape;280;p18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3" name="Google Shape;283;p1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84" name="Google Shape;284;p18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프로젝트과정 - 타임라인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7" name="Google Shape;287;p18"/>
          <p:cNvPicPr preferRelativeResize="0"/>
          <p:nvPr/>
        </p:nvPicPr>
        <p:blipFill rotWithShape="1">
          <a:blip r:embed="rId3">
            <a:alphaModFix/>
          </a:blip>
          <a:srcRect l="19063" t="19096" r="20300" b="17919"/>
          <a:stretch/>
        </p:blipFill>
        <p:spPr>
          <a:xfrm>
            <a:off x="1421100" y="1051950"/>
            <a:ext cx="9175723" cy="53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9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293" name="Google Shape;293;p19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95" name="Google Shape;295;p19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296" name="Google Shape;296;p19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0" name="Google Shape;300;p19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02" name="Google Shape;302;p19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7" name="Google Shape;307;p19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8" name="Google Shape;308;p19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309" name="Google Shape;309;p19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14" name="Google Shape;314;p19"/>
            <p:cNvSpPr/>
            <p:nvPr/>
          </p:nvSpPr>
          <p:spPr>
            <a:xfrm>
              <a:off x="535900" y="254800"/>
              <a:ext cx="32676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 dirty="0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UI Design</a:t>
              </a:r>
              <a:endParaRPr sz="1200" b="1" i="1" u="none" strike="noStrike" cap="none" dirty="0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438755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3494178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704" y="3601225"/>
            <a:ext cx="1637594" cy="23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9"/>
          <p:cNvPicPr preferRelativeResize="0"/>
          <p:nvPr/>
        </p:nvPicPr>
        <p:blipFill rotWithShape="1">
          <a:blip r:embed="rId4">
            <a:alphaModFix/>
          </a:blip>
          <a:srcRect l="6342" t="11275" r="5938" b="21929"/>
          <a:stretch/>
        </p:blipFill>
        <p:spPr>
          <a:xfrm>
            <a:off x="5631825" y="4377200"/>
            <a:ext cx="5259300" cy="5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 rotWithShape="1">
          <a:blip r:embed="rId5">
            <a:alphaModFix/>
          </a:blip>
          <a:srcRect l="5100" t="4138" r="1319" b="14719"/>
          <a:stretch/>
        </p:blipFill>
        <p:spPr>
          <a:xfrm>
            <a:off x="5621300" y="3095100"/>
            <a:ext cx="5259550" cy="5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/>
          <p:cNvPicPr preferRelativeResize="0"/>
          <p:nvPr/>
        </p:nvPicPr>
        <p:blipFill rotWithShape="1">
          <a:blip r:embed="rId6">
            <a:alphaModFix/>
          </a:blip>
          <a:srcRect l="2316" t="23911" r="1943" b="10630"/>
          <a:stretch/>
        </p:blipFill>
        <p:spPr>
          <a:xfrm>
            <a:off x="5631925" y="1914175"/>
            <a:ext cx="5259500" cy="5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 rotWithShape="1">
          <a:blip r:embed="rId7">
            <a:alphaModFix/>
          </a:blip>
          <a:srcRect l="4697" r="10203"/>
          <a:stretch/>
        </p:blipFill>
        <p:spPr>
          <a:xfrm>
            <a:off x="976525" y="1248375"/>
            <a:ext cx="3606457" cy="12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2498500" y="2573225"/>
            <a:ext cx="56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64D50"/>
                </a:solidFill>
                <a:highlight>
                  <a:srgbClr val="D8D8D8"/>
                </a:highlight>
                <a:latin typeface="Gowun Dodum"/>
                <a:ea typeface="Gowun Dodum"/>
                <a:cs typeface="Gowun Dodum"/>
                <a:sym typeface="Gowun Dodum"/>
              </a:rPr>
              <a:t>로고</a:t>
            </a:r>
            <a:endParaRPr b="1">
              <a:solidFill>
                <a:srgbClr val="064D50"/>
              </a:solidFill>
              <a:highlight>
                <a:srgbClr val="D8D8D8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2197211" y="6044400"/>
            <a:ext cx="10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64D50"/>
                </a:solidFill>
                <a:highlight>
                  <a:srgbClr val="D8D8D8"/>
                </a:highlight>
                <a:latin typeface="Gowun Dodum"/>
                <a:ea typeface="Gowun Dodum"/>
                <a:cs typeface="Gowun Dodum"/>
                <a:sym typeface="Gowun Dodum"/>
              </a:rPr>
              <a:t>챗봇 아이콘</a:t>
            </a:r>
            <a:endParaRPr b="1">
              <a:solidFill>
                <a:srgbClr val="064D50"/>
              </a:solidFill>
              <a:highlight>
                <a:srgbClr val="D8D8D8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324" name="Google Shape;324;p19"/>
          <p:cNvCxnSpPr/>
          <p:nvPr/>
        </p:nvCxnSpPr>
        <p:spPr>
          <a:xfrm>
            <a:off x="1335700" y="3271225"/>
            <a:ext cx="2819100" cy="0"/>
          </a:xfrm>
          <a:prstGeom prst="straightConnector1">
            <a:avLst/>
          </a:prstGeom>
          <a:noFill/>
          <a:ln w="19050" cap="flat" cmpd="sng">
            <a:solidFill>
              <a:srgbClr val="DEE4E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25" name="Google Shape;325;p19"/>
          <p:cNvSpPr txBox="1"/>
          <p:nvPr/>
        </p:nvSpPr>
        <p:spPr>
          <a:xfrm>
            <a:off x="7573518" y="5742750"/>
            <a:ext cx="17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64D50"/>
                </a:solidFill>
                <a:highlight>
                  <a:srgbClr val="D8D8D8"/>
                </a:highlight>
                <a:latin typeface="Gowun Dodum"/>
                <a:ea typeface="Gowun Dodum"/>
                <a:cs typeface="Gowun Dodum"/>
                <a:sym typeface="Gowun Dodum"/>
              </a:rPr>
              <a:t>베스트셀러 카테고리</a:t>
            </a:r>
            <a:endParaRPr b="1">
              <a:solidFill>
                <a:srgbClr val="064D50"/>
              </a:solidFill>
              <a:highlight>
                <a:srgbClr val="D8D8D8"/>
              </a:highlight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6" name="Google Shape;326;p19"/>
          <p:cNvSpPr/>
          <p:nvPr/>
        </p:nvSpPr>
        <p:spPr>
          <a:xfrm>
            <a:off x="5740525" y="1614225"/>
            <a:ext cx="792900" cy="67800"/>
          </a:xfrm>
          <a:prstGeom prst="rect">
            <a:avLst/>
          </a:prstGeom>
          <a:solidFill>
            <a:srgbClr val="DEE4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5631925" y="1417750"/>
            <a:ext cx="110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D5374"/>
                </a:solidFill>
              </a:rPr>
              <a:t>▶ </a:t>
            </a:r>
            <a:r>
              <a:rPr lang="en-US" sz="1200" b="1">
                <a:solidFill>
                  <a:srgbClr val="3D5374"/>
                </a:solidFill>
                <a:latin typeface="Comfortaa"/>
                <a:ea typeface="Comfortaa"/>
                <a:cs typeface="Comfortaa"/>
                <a:sym typeface="Comfortaa"/>
              </a:rPr>
              <a:t>Default</a:t>
            </a:r>
            <a:endParaRPr sz="1200" b="1">
              <a:solidFill>
                <a:srgbClr val="3D537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5740525" y="2884850"/>
            <a:ext cx="718200" cy="67800"/>
          </a:xfrm>
          <a:prstGeom prst="rect">
            <a:avLst/>
          </a:prstGeom>
          <a:solidFill>
            <a:srgbClr val="DEE4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5621300" y="2688375"/>
            <a:ext cx="90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D5374"/>
                </a:solidFill>
              </a:rPr>
              <a:t>▶ </a:t>
            </a:r>
            <a:r>
              <a:rPr lang="en-US" sz="1200" b="1">
                <a:solidFill>
                  <a:srgbClr val="3D5374"/>
                </a:solidFill>
                <a:latin typeface="Comfortaa"/>
                <a:ea typeface="Comfortaa"/>
                <a:cs typeface="Comfortaa"/>
                <a:sym typeface="Comfortaa"/>
              </a:rPr>
              <a:t>hover</a:t>
            </a:r>
            <a:endParaRPr sz="1200" b="1">
              <a:solidFill>
                <a:srgbClr val="3D537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5740525" y="4155475"/>
            <a:ext cx="792900" cy="67800"/>
          </a:xfrm>
          <a:prstGeom prst="rect">
            <a:avLst/>
          </a:prstGeom>
          <a:solidFill>
            <a:srgbClr val="DEE4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5631925" y="3959000"/>
            <a:ext cx="110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D5374"/>
                </a:solidFill>
              </a:rPr>
              <a:t>▶ </a:t>
            </a:r>
            <a:r>
              <a:rPr lang="en-US" sz="1200" b="1">
                <a:solidFill>
                  <a:srgbClr val="3D5374"/>
                </a:solidFill>
                <a:latin typeface="Comfortaa"/>
                <a:ea typeface="Comfortaa"/>
                <a:cs typeface="Comfortaa"/>
                <a:sym typeface="Comfortaa"/>
              </a:rPr>
              <a:t>Pressed</a:t>
            </a:r>
            <a:endParaRPr sz="1200" b="1">
              <a:solidFill>
                <a:srgbClr val="3D537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0"/>
          <p:cNvGrpSpPr/>
          <p:nvPr/>
        </p:nvGrpSpPr>
        <p:grpSpPr>
          <a:xfrm>
            <a:off x="7930341" y="5242382"/>
            <a:ext cx="1832620" cy="659100"/>
            <a:chOff x="8848854" y="5287746"/>
            <a:chExt cx="1832620" cy="659100"/>
          </a:xfrm>
        </p:grpSpPr>
        <p:sp>
          <p:nvSpPr>
            <p:cNvPr id="337" name="Google Shape;337;p20"/>
            <p:cNvSpPr/>
            <p:nvPr/>
          </p:nvSpPr>
          <p:spPr>
            <a:xfrm>
              <a:off x="8970574" y="5684900"/>
              <a:ext cx="1710900" cy="127800"/>
            </a:xfrm>
            <a:prstGeom prst="rect">
              <a:avLst/>
            </a:prstGeom>
            <a:solidFill>
              <a:srgbClr val="A3F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8" name="Google Shape;338;p20"/>
            <p:cNvSpPr txBox="1"/>
            <p:nvPr/>
          </p:nvSpPr>
          <p:spPr>
            <a:xfrm>
              <a:off x="8848854" y="5287746"/>
              <a:ext cx="1662600" cy="6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323F4F"/>
                  </a:solidFill>
                  <a:latin typeface="Jua"/>
                  <a:ea typeface="Jua"/>
                  <a:cs typeface="Jua"/>
                  <a:sym typeface="Jua"/>
                </a:rPr>
                <a:t>챗봇 아이콘</a:t>
              </a:r>
              <a:endParaRPr sz="2400" b="1">
                <a:solidFill>
                  <a:srgbClr val="323F4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339" name="Google Shape;3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100" y="1780838"/>
            <a:ext cx="2105100" cy="30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20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341" name="Google Shape;341;p20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3" name="Google Shape;343;p20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344" name="Google Shape;344;p20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8" name="Google Shape;348;p20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9" name="Google Shape;349;p20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50" name="Google Shape;350;p2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20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5" name="Google Shape;355;p20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6" name="Google Shape;356;p20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357" name="Google Shape;357;p20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1" name="Google Shape;361;p2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2" name="Google Shape;362;p20"/>
            <p:cNvSpPr/>
            <p:nvPr/>
          </p:nvSpPr>
          <p:spPr>
            <a:xfrm>
              <a:off x="535900" y="254800"/>
              <a:ext cx="32676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 i="1" dirty="0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UI Design</a:t>
              </a:r>
              <a:endParaRPr lang="en-US" altLang="ko-KR" sz="1200" b="1" i="1" u="none" strike="noStrike" cap="none" dirty="0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438755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3494178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5" name="Google Shape;365;p20"/>
          <p:cNvPicPr preferRelativeResize="0"/>
          <p:nvPr/>
        </p:nvPicPr>
        <p:blipFill rotWithShape="1">
          <a:blip r:embed="rId4">
            <a:alphaModFix/>
          </a:blip>
          <a:srcRect l="9829" r="11281" b="57399"/>
          <a:stretch/>
        </p:blipFill>
        <p:spPr>
          <a:xfrm>
            <a:off x="5610212" y="1738925"/>
            <a:ext cx="2897600" cy="3427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20"/>
          <p:cNvCxnSpPr/>
          <p:nvPr/>
        </p:nvCxnSpPr>
        <p:spPr>
          <a:xfrm flipH="1">
            <a:off x="5479555" y="1049767"/>
            <a:ext cx="6900" cy="52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67" name="Google Shape;3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25" y="859575"/>
            <a:ext cx="4854901" cy="52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0"/>
          <p:cNvSpPr txBox="1"/>
          <p:nvPr/>
        </p:nvSpPr>
        <p:spPr>
          <a:xfrm>
            <a:off x="2528375" y="6188500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63330"/>
                </a:solidFill>
                <a:highlight>
                  <a:srgbClr val="A3FFD7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메인 페이지</a:t>
            </a:r>
            <a:endParaRPr b="1">
              <a:solidFill>
                <a:srgbClr val="463330"/>
              </a:solidFill>
              <a:highlight>
                <a:srgbClr val="A3FFD7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8270650" y="6188500"/>
            <a:ext cx="11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63330"/>
                </a:solidFill>
                <a:highlight>
                  <a:srgbClr val="A3FFD7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상세 페이지</a:t>
            </a:r>
            <a:endParaRPr b="1">
              <a:solidFill>
                <a:srgbClr val="463330"/>
              </a:solidFill>
              <a:highlight>
                <a:srgbClr val="A3FFD7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0" name="Google Shape;370;p20"/>
          <p:cNvSpPr/>
          <p:nvPr/>
        </p:nvSpPr>
        <p:spPr>
          <a:xfrm>
            <a:off x="4191875" y="3271950"/>
            <a:ext cx="769800" cy="1383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663" y="3231938"/>
            <a:ext cx="296600" cy="29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20"/>
          <p:cNvCxnSpPr>
            <a:stCxn id="370" idx="3"/>
            <a:endCxn id="365" idx="1"/>
          </p:cNvCxnSpPr>
          <p:nvPr/>
        </p:nvCxnSpPr>
        <p:spPr>
          <a:xfrm rot="10800000" flipH="1">
            <a:off x="4961675" y="3452550"/>
            <a:ext cx="648600" cy="5109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0000FF"/>
            </a:solidFill>
            <a:prstDash val="dashDot"/>
            <a:round/>
            <a:headEnd type="none" w="med" len="med"/>
            <a:tailEnd type="none" w="med" len="med"/>
          </a:ln>
        </p:spPr>
      </p:cxnSp>
      <p:pic>
        <p:nvPicPr>
          <p:cNvPr id="373" name="Google Shape;373;p20"/>
          <p:cNvPicPr preferRelativeResize="0"/>
          <p:nvPr/>
        </p:nvPicPr>
        <p:blipFill rotWithShape="1">
          <a:blip r:embed="rId4">
            <a:alphaModFix/>
          </a:blip>
          <a:srcRect t="42489"/>
          <a:stretch/>
        </p:blipFill>
        <p:spPr>
          <a:xfrm>
            <a:off x="8555376" y="1771475"/>
            <a:ext cx="3294650" cy="41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1"/>
          <p:cNvGrpSpPr/>
          <p:nvPr/>
        </p:nvGrpSpPr>
        <p:grpSpPr>
          <a:xfrm>
            <a:off x="234505" y="185167"/>
            <a:ext cx="11723100" cy="6487800"/>
            <a:chOff x="234505" y="185167"/>
            <a:chExt cx="11723100" cy="6487800"/>
          </a:xfrm>
        </p:grpSpPr>
        <p:sp>
          <p:nvSpPr>
            <p:cNvPr id="379" name="Google Shape;379;p21"/>
            <p:cNvSpPr/>
            <p:nvPr/>
          </p:nvSpPr>
          <p:spPr>
            <a:xfrm>
              <a:off x="234505" y="185167"/>
              <a:ext cx="11723100" cy="6487800"/>
            </a:xfrm>
            <a:prstGeom prst="roundRect">
              <a:avLst>
                <a:gd name="adj" fmla="val 1304"/>
              </a:avLst>
            </a:prstGeom>
            <a:solidFill>
              <a:schemeClr val="lt1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14300" dir="2700000" sx="99000" sy="99000" algn="t" rotWithShape="0">
                <a:srgbClr val="2DDBA6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34505" y="185167"/>
              <a:ext cx="11723100" cy="499200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 w="12700" cap="flat" cmpd="sng">
              <a:solidFill>
                <a:srgbClr val="2DDBA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1" name="Google Shape;381;p21"/>
            <p:cNvGrpSpPr/>
            <p:nvPr/>
          </p:nvGrpSpPr>
          <p:grpSpPr>
            <a:xfrm>
              <a:off x="9886950" y="341006"/>
              <a:ext cx="168804" cy="194488"/>
              <a:chOff x="1039" y="1681"/>
              <a:chExt cx="1068" cy="1230"/>
            </a:xfrm>
          </p:grpSpPr>
          <p:sp>
            <p:nvSpPr>
              <p:cNvPr id="382" name="Google Shape;382;p21"/>
              <p:cNvSpPr/>
              <p:nvPr/>
            </p:nvSpPr>
            <p:spPr>
              <a:xfrm>
                <a:off x="1039" y="1681"/>
                <a:ext cx="1068" cy="1097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1398" y="2746"/>
                <a:ext cx="213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1665" y="2702"/>
                <a:ext cx="205" cy="20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6" name="Google Shape;386;p21"/>
            <p:cNvSpPr/>
            <p:nvPr/>
          </p:nvSpPr>
          <p:spPr>
            <a:xfrm>
              <a:off x="11012257" y="367490"/>
              <a:ext cx="146304" cy="146304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7" name="Google Shape;387;p21"/>
            <p:cNvGrpSpPr/>
            <p:nvPr/>
          </p:nvGrpSpPr>
          <p:grpSpPr>
            <a:xfrm>
              <a:off x="10302346" y="340640"/>
              <a:ext cx="74888" cy="195358"/>
              <a:chOff x="2375" y="2182"/>
              <a:chExt cx="143" cy="372"/>
            </a:xfrm>
          </p:grpSpPr>
          <p:sp>
            <p:nvSpPr>
              <p:cNvPr id="388" name="Google Shape;388;p21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2396" y="242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2396" y="2437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2396" y="2405"/>
                <a:ext cx="0" cy="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3" name="Google Shape;393;p21"/>
            <p:cNvSpPr/>
            <p:nvPr/>
          </p:nvSpPr>
          <p:spPr>
            <a:xfrm>
              <a:off x="10624062" y="375307"/>
              <a:ext cx="142084" cy="125970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4" name="Google Shape;394;p21"/>
            <p:cNvGrpSpPr/>
            <p:nvPr/>
          </p:nvGrpSpPr>
          <p:grpSpPr>
            <a:xfrm>
              <a:off x="11399975" y="356755"/>
              <a:ext cx="177616" cy="162808"/>
              <a:chOff x="2577" y="1104"/>
              <a:chExt cx="414" cy="379"/>
            </a:xfrm>
          </p:grpSpPr>
          <p:sp>
            <p:nvSpPr>
              <p:cNvPr id="395" name="Google Shape;395;p21"/>
              <p:cNvSpPr/>
              <p:nvPr/>
            </p:nvSpPr>
            <p:spPr>
              <a:xfrm>
                <a:off x="2577" y="1104"/>
                <a:ext cx="352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2643" y="1129"/>
                <a:ext cx="262" cy="26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>
                  <a:alpha val="4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0" name="Google Shape;400;p21"/>
            <p:cNvSpPr/>
            <p:nvPr/>
          </p:nvSpPr>
          <p:spPr>
            <a:xfrm>
              <a:off x="535895" y="254804"/>
              <a:ext cx="3496200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3D5374"/>
                  </a:solidFill>
                  <a:latin typeface="Gugi"/>
                  <a:ea typeface="Gugi"/>
                  <a:cs typeface="Gugi"/>
                  <a:sym typeface="Gugi"/>
                </a:rPr>
                <a:t> 프로젝트과정 - DB설계 </a:t>
              </a:r>
              <a:endParaRPr sz="1200" b="1" i="1" u="none" strike="noStrike" cap="none">
                <a:solidFill>
                  <a:srgbClr val="3D5374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689921" y="284204"/>
              <a:ext cx="295200" cy="295200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3745344" y="340640"/>
              <a:ext cx="189655" cy="186631"/>
            </a:xfrm>
            <a:custGeom>
              <a:avLst/>
              <a:gdLst/>
              <a:ahLst/>
              <a:cxnLst/>
              <a:rect l="l" t="t" r="r" b="b"/>
              <a:pathLst>
                <a:path w="337165" h="331788" extrusionOk="0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3" name="Google Shape;403;p21"/>
          <p:cNvSpPr txBox="1"/>
          <p:nvPr/>
        </p:nvSpPr>
        <p:spPr>
          <a:xfrm>
            <a:off x="6605343" y="213874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21"/>
          <p:cNvSpPr txBox="1"/>
          <p:nvPr/>
        </p:nvSpPr>
        <p:spPr>
          <a:xfrm>
            <a:off x="6619168" y="4159331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21"/>
          <p:cNvSpPr txBox="1"/>
          <p:nvPr/>
        </p:nvSpPr>
        <p:spPr>
          <a:xfrm>
            <a:off x="2475106" y="4156393"/>
            <a:ext cx="159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6" name="Google Shape;406;p21"/>
          <p:cNvPicPr preferRelativeResize="0"/>
          <p:nvPr/>
        </p:nvPicPr>
        <p:blipFill rotWithShape="1">
          <a:blip r:embed="rId3">
            <a:alphaModFix/>
          </a:blip>
          <a:srcRect l="17274" t="13985" r="17091" b="20842"/>
          <a:stretch/>
        </p:blipFill>
        <p:spPr>
          <a:xfrm>
            <a:off x="2902525" y="1122474"/>
            <a:ext cx="6430476" cy="501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247</Words>
  <Application>Microsoft Office PowerPoint</Application>
  <PresentationFormat>와이드스크린</PresentationFormat>
  <Paragraphs>93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Jua</vt:lpstr>
      <vt:lpstr>Lato</vt:lpstr>
      <vt:lpstr>Arial</vt:lpstr>
      <vt:lpstr>Noto Sans KR</vt:lpstr>
      <vt:lpstr>IBM Plex Sans KR</vt:lpstr>
      <vt:lpstr>Gowun Dodum</vt:lpstr>
      <vt:lpstr>Do Hyeon</vt:lpstr>
      <vt:lpstr>Silkscreen</vt:lpstr>
      <vt:lpstr>Malgun Gothic</vt:lpstr>
      <vt:lpstr>Comfortaa</vt:lpstr>
      <vt:lpstr>Black Han Sans</vt:lpstr>
      <vt:lpstr>Gugi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Heather Farrell</cp:lastModifiedBy>
  <cp:revision>3</cp:revision>
  <dcterms:modified xsi:type="dcterms:W3CDTF">2023-09-24T01:55:31Z</dcterms:modified>
</cp:coreProperties>
</file>